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48DA9D-7FED-4ABA-9F13-988DF156BC6F}">
  <a:tblStyle styleId="{1148DA9D-7FED-4ABA-9F13-988DF156BC6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KO5P4b6vLs9E98k0YA4sP669-SpYVcQi/edit?usp=sharing&amp;ouid=111723522580017659604&amp;rtpof=true&amp;sd=true" TargetMode="External"/><Relationship Id="rId4" Type="http://schemas.openxmlformats.org/officeDocument/2006/relationships/hyperlink" Target="https://docs.google.com/presentation/d/18AOZ4YQCyfQo8Jo0J0V9ht-k-KZHHc9qliAaUV_gELM/edit?usp=sharing" TargetMode="External"/><Relationship Id="rId5" Type="http://schemas.openxmlformats.org/officeDocument/2006/relationships/hyperlink" Target="https://docs.google.com/presentation/d/18AOZ4YQCyfQo8Jo0J0V9ht-k-KZHHc9qliAaUV_gELM/edit?usp=sharing" TargetMode="External"/><Relationship Id="rId6" Type="http://schemas.openxmlformats.org/officeDocument/2006/relationships/hyperlink" Target="https://drive.google.com/file/d/1Y8z37CYE6yRR3hvOZ-mq6C-bq-_TI47_/view?usp=sharing" TargetMode="External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oden walkway with a blue ribbon&#10;&#10;AI-generated content may be incorrect.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381" y="278919"/>
            <a:ext cx="3534474" cy="533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kite&#10;&#10;AI-generated content may be incorrect.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2882" y="352306"/>
            <a:ext cx="21812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140479" y="2105630"/>
            <a:ext cx="550393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AREN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Wind-Stick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b="1" i="0" lang="en-US" sz="4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March Winds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Challenge 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634655" y="4529985"/>
            <a:ext cx="45614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Sallie M. Smith &amp; Geoff Bland, AREN Project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Goddard Space Flight Center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486985" y="5724956"/>
            <a:ext cx="4876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Q.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true that “March Winds ROAR in like a lion and leave like a gentle lamb?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43560" y="5710758"/>
            <a:ext cx="531591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will collect and analyze March Wind - Stick data to determine whether the proverb, March Winds roar in like a lion and go out like a lamb” is true at the  location for the current year.</a:t>
            </a:r>
            <a:endParaRPr/>
          </a:p>
        </p:txBody>
      </p:sp>
      <p:cxnSp>
        <p:nvCxnSpPr>
          <p:cNvPr id="94" name="Google Shape;94;p13"/>
          <p:cNvCxnSpPr/>
          <p:nvPr/>
        </p:nvCxnSpPr>
        <p:spPr>
          <a:xfrm>
            <a:off x="6741763" y="4288639"/>
            <a:ext cx="4169044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4"/>
          <p:cNvCxnSpPr/>
          <p:nvPr/>
        </p:nvCxnSpPr>
        <p:spPr>
          <a:xfrm>
            <a:off x="2176437" y="1208494"/>
            <a:ext cx="9429409" cy="31531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14"/>
          <p:cNvSpPr/>
          <p:nvPr/>
        </p:nvSpPr>
        <p:spPr>
          <a:xfrm>
            <a:off x="795141" y="32949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Engagement: </a:t>
            </a:r>
            <a:r>
              <a:rPr b="1" i="1" lang="en-US" sz="4000" u="none" cap="none" strike="noStrike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b="1" i="0" lang="en-US" sz="4000" u="none" cap="none" strike="noStrike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Weather Phenomenon</a:t>
            </a:r>
            <a:endParaRPr b="0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xuRt9kp37kj_gxuiTgVrnjBLxZDNzYFFZoPqtp3hnabPYNVnVmtv7hfj2337iTqwmIWUk_InPkbiXOW0MJLwdBag2ySKUuI7k0rvPvyZBhQrjPylL0c3CwlBzPd1Kkxkl7JRkQeQ28Cvxbw5A9C7Tzhgg=s2048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407" y="108511"/>
            <a:ext cx="1891030" cy="134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0" y="4244671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winds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roar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like a lion and go out like a lamb.”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Lion and the Lamb - NEXT Church"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961" y="1452171"/>
            <a:ext cx="5202535" cy="273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 b="24816" l="34240" r="7433" t="58273"/>
          <a:stretch/>
        </p:blipFill>
        <p:spPr>
          <a:xfrm>
            <a:off x="1514648" y="4949741"/>
            <a:ext cx="9055129" cy="1577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symbol | Wind logo, Wind tattoo, Symbols" id="105" name="Google Shape;10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03" y="1623280"/>
            <a:ext cx="2754212" cy="275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symbol | Wind logo, Wind tattoo, Symbols" id="106" name="Google Shape;10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9567" y="2177219"/>
            <a:ext cx="1359073" cy="1359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symbol | Wind logo, Wind tattoo, Symbols" id="107" name="Google Shape;10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57957" y="2294664"/>
            <a:ext cx="1049828" cy="104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15"/>
          <p:cNvCxnSpPr/>
          <p:nvPr/>
        </p:nvCxnSpPr>
        <p:spPr>
          <a:xfrm>
            <a:off x="2176437" y="1208494"/>
            <a:ext cx="9429409" cy="31531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15"/>
          <p:cNvSpPr/>
          <p:nvPr/>
        </p:nvSpPr>
        <p:spPr>
          <a:xfrm>
            <a:off x="45212" y="281491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Explore: </a:t>
            </a:r>
            <a:r>
              <a:rPr b="1" i="0" lang="en-US" sz="4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AREN Wind-Sticks</a:t>
            </a:r>
            <a:endParaRPr b="0" i="0" sz="4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xuRt9kp37kj_gxuiTgVrnjBLxZDNzYFFZoPqtp3hnabPYNVnVmtv7hfj2337iTqwmIWUk_InPkbiXOW0MJLwdBag2ySKUuI7k0rvPvyZBhQrjPylL0c3CwlBzPd1Kkxkl7JRkQeQ28Cvxbw5A9C7Tzhgg=s2048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407" y="108511"/>
            <a:ext cx="1891030" cy="134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494946" y="2483797"/>
            <a:ext cx="47619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Q.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things can 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wind-stick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observations tell us about the wind?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70918" y="1784977"/>
            <a:ext cx="36100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Focus For Viewing:</a:t>
            </a:r>
            <a:endParaRPr/>
          </a:p>
        </p:txBody>
      </p:sp>
      <p:cxnSp>
        <p:nvCxnSpPr>
          <p:cNvPr id="117" name="Google Shape;117;p15"/>
          <p:cNvCxnSpPr/>
          <p:nvPr/>
        </p:nvCxnSpPr>
        <p:spPr>
          <a:xfrm>
            <a:off x="1347810" y="2369752"/>
            <a:ext cx="301362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15"/>
          <p:cNvSpPr txBox="1"/>
          <p:nvPr/>
        </p:nvSpPr>
        <p:spPr>
          <a:xfrm>
            <a:off x="2036248" y="4163721"/>
            <a:ext cx="2463148" cy="463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</a:t>
            </a:r>
            <a:r>
              <a:rPr b="1" i="0" lang="en-US" sz="24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2108954" y="4626255"/>
            <a:ext cx="43751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</a:t>
            </a:r>
            <a:r>
              <a:rPr b="1" i="0" lang="en-US" sz="24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2108955" y="5069940"/>
            <a:ext cx="4571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b="1"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Duration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9846" y="172577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symbol | Wind logo, Wind tattoo, Symbols" id="122" name="Google Shape;1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274" y="4163721"/>
            <a:ext cx="1359073" cy="1359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2108954" y="5513625"/>
            <a:ext cx="4571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b="1"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Gusts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2075440" y="5957002"/>
            <a:ext cx="4571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b="1"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Variability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6383089" y="5282307"/>
            <a:ext cx="467957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Q.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information doesn’t a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wind-stick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 about 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wind-strength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0016195" y="6187834"/>
            <a:ext cx="18777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Speed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16"/>
          <p:cNvCxnSpPr/>
          <p:nvPr/>
        </p:nvCxnSpPr>
        <p:spPr>
          <a:xfrm>
            <a:off x="2176437" y="1208494"/>
            <a:ext cx="9639045" cy="32232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16"/>
          <p:cNvSpPr/>
          <p:nvPr/>
        </p:nvSpPr>
        <p:spPr>
          <a:xfrm>
            <a:off x="977542" y="336746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Elaborate: </a:t>
            </a:r>
            <a:r>
              <a:rPr b="1" lang="en-US" sz="4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Make an AREN Wind-Stick</a:t>
            </a:r>
            <a:endParaRPr sz="4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xuRt9kp37kj_gxuiTgVrnjBLxZDNzYFFZoPqtp3hnabPYNVnVmtv7hfj2337iTqwmIWUk_InPkbiXOW0MJLwdBag2ySKUuI7k0rvPvyZBhQrjPylL0c3CwlBzPd1Kkxkl7JRkQeQ28Cvxbw5A9C7Tzhgg=s2048"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407" y="108511"/>
            <a:ext cx="1891030" cy="1343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16"/>
          <p:cNvGrpSpPr/>
          <p:nvPr/>
        </p:nvGrpSpPr>
        <p:grpSpPr>
          <a:xfrm>
            <a:off x="235850" y="2754477"/>
            <a:ext cx="4264437" cy="1631216"/>
            <a:chOff x="702010" y="1893871"/>
            <a:chExt cx="4264437" cy="1631216"/>
          </a:xfrm>
        </p:grpSpPr>
        <p:sp>
          <p:nvSpPr>
            <p:cNvPr id="135" name="Google Shape;135;p16"/>
            <p:cNvSpPr txBox="1"/>
            <p:nvPr/>
          </p:nvSpPr>
          <p:spPr>
            <a:xfrm>
              <a:off x="702010" y="1893871"/>
              <a:ext cx="4264437" cy="1631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993300"/>
                  </a:solidFill>
                  <a:latin typeface="Calibri"/>
                  <a:ea typeface="Calibri"/>
                  <a:cs typeface="Calibri"/>
                  <a:sym typeface="Calibri"/>
                </a:rPr>
                <a:t>Materials: </a:t>
              </a:r>
              <a:r>
                <a:rPr b="1" lang="en-US" sz="2000">
                  <a:solidFill>
                    <a:srgbClr val="993300"/>
                  </a:solidFill>
                  <a:latin typeface="Calibri"/>
                  <a:ea typeface="Calibri"/>
                  <a:cs typeface="Calibri"/>
                  <a:sym typeface="Calibri"/>
                </a:rPr>
                <a:t>(Per Wind-Stick)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993300"/>
                </a:buClr>
                <a:buSzPts val="2400"/>
                <a:buFont typeface="Arial"/>
                <a:buChar char="•"/>
              </a:pPr>
              <a:r>
                <a:rPr b="1" lang="en-US" sz="2400">
                  <a:solidFill>
                    <a:srgbClr val="993300"/>
                  </a:solidFill>
                  <a:latin typeface="Calibri"/>
                  <a:ea typeface="Calibri"/>
                  <a:cs typeface="Calibri"/>
                  <a:sym typeface="Calibri"/>
                </a:rPr>
                <a:t>¼” diameter wooden dowel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993300"/>
                </a:buClr>
                <a:buSzPts val="2400"/>
                <a:buFont typeface="Arial"/>
                <a:buChar char="•"/>
              </a:pPr>
              <a:r>
                <a:rPr b="1" lang="en-US" sz="2400">
                  <a:solidFill>
                    <a:srgbClr val="993300"/>
                  </a:solidFill>
                  <a:latin typeface="Calibri"/>
                  <a:ea typeface="Calibri"/>
                  <a:cs typeface="Calibri"/>
                  <a:sym typeface="Calibri"/>
                </a:rPr>
                <a:t>30”colored ribbon tape</a:t>
              </a:r>
              <a:endParaRPr/>
            </a:p>
          </p:txBody>
        </p:sp>
        <p:cxnSp>
          <p:nvCxnSpPr>
            <p:cNvPr id="136" name="Google Shape;136;p16"/>
            <p:cNvCxnSpPr/>
            <p:nvPr/>
          </p:nvCxnSpPr>
          <p:spPr>
            <a:xfrm>
              <a:off x="1201271" y="2417091"/>
              <a:ext cx="3227294" cy="0"/>
            </a:xfrm>
            <a:prstGeom prst="straightConnector1">
              <a:avLst/>
            </a:prstGeom>
            <a:noFill/>
            <a:ln cap="flat" cmpd="sng" w="28575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7" name="Google Shape;137;p16"/>
          <p:cNvGrpSpPr/>
          <p:nvPr/>
        </p:nvGrpSpPr>
        <p:grpSpPr>
          <a:xfrm>
            <a:off x="8378886" y="1965587"/>
            <a:ext cx="3610019" cy="4078183"/>
            <a:chOff x="7303132" y="1965587"/>
            <a:chExt cx="3610019" cy="4078183"/>
          </a:xfrm>
        </p:grpSpPr>
        <p:sp>
          <p:nvSpPr>
            <p:cNvPr id="138" name="Google Shape;138;p16"/>
            <p:cNvSpPr txBox="1"/>
            <p:nvPr/>
          </p:nvSpPr>
          <p:spPr>
            <a:xfrm>
              <a:off x="7303132" y="1965587"/>
              <a:ext cx="36100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993300"/>
                  </a:solidFill>
                  <a:latin typeface="Calibri"/>
                  <a:ea typeface="Calibri"/>
                  <a:cs typeface="Calibri"/>
                  <a:sym typeface="Calibri"/>
                </a:rPr>
                <a:t>Procedure:</a:t>
              </a: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7515345" y="2719783"/>
              <a:ext cx="3203508" cy="3323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400"/>
                <a:buFont typeface="Calibri"/>
                <a:buAutoNum type="arabicPeriod"/>
              </a:pPr>
              <a:r>
                <a:rPr b="1" lang="en-US" sz="2400">
                  <a:solidFill>
                    <a:srgbClr val="990000"/>
                  </a:solidFill>
                  <a:latin typeface="Calibri"/>
                  <a:ea typeface="Calibri"/>
                  <a:cs typeface="Calibri"/>
                  <a:sym typeface="Calibri"/>
                </a:rPr>
                <a:t>Measure and cut a 30”  length  piece of colored ribbon tape.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400"/>
                <a:buFont typeface="Calibri"/>
                <a:buAutoNum type="arabicPeriod"/>
              </a:pPr>
              <a:r>
                <a:rPr b="1" lang="en-US" sz="2400">
                  <a:solidFill>
                    <a:srgbClr val="990000"/>
                  </a:solidFill>
                  <a:latin typeface="Calibri"/>
                  <a:ea typeface="Calibri"/>
                  <a:cs typeface="Calibri"/>
                  <a:sym typeface="Calibri"/>
                </a:rPr>
                <a:t>Tie the 30 inch ribbon tape to the top of the wooden dowel.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16"/>
            <p:cNvCxnSpPr/>
            <p:nvPr/>
          </p:nvCxnSpPr>
          <p:spPr>
            <a:xfrm>
              <a:off x="8346135" y="2488807"/>
              <a:ext cx="1541929" cy="0"/>
            </a:xfrm>
            <a:prstGeom prst="straightConnector1">
              <a:avLst/>
            </a:prstGeom>
            <a:noFill/>
            <a:ln cap="flat" cmpd="sng" w="28575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A long orange ribbon on a stick&#10;&#10;AI-generated content may be incorrect." id="141" name="Google Shape;1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666" y="1671419"/>
            <a:ext cx="3515222" cy="444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XxuRt9kp37kj_gxuiTgVrnjBLxZDNzYFFZoPqtp3hnabPYNVnVmtv7hfj2337iTqwmIWUk_InPkbiXOW0MJLwdBag2ySKUuI7k0rvPvyZBhQrjPylL0c3CwlBzPd1Kkxkl7JRkQeQ28Cvxbw5A9C7Tzhgg=s2048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07" y="277363"/>
            <a:ext cx="1712068" cy="119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8075" y="108500"/>
            <a:ext cx="957725" cy="16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2434875" y="-561702"/>
            <a:ext cx="7752000" cy="17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Wind Stick Field Observation Procedure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2602537" y="1229177"/>
            <a:ext cx="7416674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50" name="Google Shape;150;p17"/>
          <p:cNvGraphicFramePr/>
          <p:nvPr/>
        </p:nvGraphicFramePr>
        <p:xfrm>
          <a:off x="540300" y="190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{1148DA9D-7FED-4ABA-9F13-988DF156BC6F}</a:tableStyleId>
              </a:tblPr>
              <a:tblGrid>
                <a:gridCol w="10791575"/>
              </a:tblGrid>
              <a:tr h="295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1. Place the AREN Wind Stick in an open area (recess playground, field, etc.) where the wind is not blocked either in the ground or through the lid of a closed copy box between two reams of paper to weigh the box down.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2. Once the Wind Stick is in place, observers should stand in a line, not blocking the wind and observe what the ribbon looks like when the wind blows it and draw observations anytime the ribbon changes for five observations.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3. The Adult Mission Leader should designate and note the start observation time.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4. Back in class, observers should review their drawings and sketch a copy of their strongest ribbon movement in the last “</a:t>
                      </a:r>
                      <a:r>
                        <a:rPr b="1" lang="en-US" sz="1800" u="sng" cap="none" strike="noStrike"/>
                        <a:t>highest</a:t>
                      </a:r>
                      <a:r>
                        <a:rPr b="1" lang="en-US" sz="1800" u="none" cap="none" strike="noStrike"/>
                        <a:t>” circle.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5. Students should sketch their</a:t>
                      </a:r>
                      <a:r>
                        <a:rPr b="1" lang="en-US" sz="1800" u="sng" cap="none" strike="noStrike"/>
                        <a:t> highest</a:t>
                      </a:r>
                      <a:r>
                        <a:rPr b="1" lang="en-US" sz="1800" u="none" cap="none" strike="noStrike"/>
                        <a:t> wind stick observation onto the corresponding observation calendar date.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8"/>
          <p:cNvCxnSpPr/>
          <p:nvPr/>
        </p:nvCxnSpPr>
        <p:spPr>
          <a:xfrm>
            <a:off x="2266082" y="991931"/>
            <a:ext cx="9298389" cy="37940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18"/>
          <p:cNvSpPr/>
          <p:nvPr/>
        </p:nvSpPr>
        <p:spPr>
          <a:xfrm>
            <a:off x="1424590" y="269383"/>
            <a:ext cx="110710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Elaborate: </a:t>
            </a: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Conduct Wind-Stick Observations</a:t>
            </a:r>
            <a:endParaRPr sz="4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xuRt9kp37kj_gxuiTgVrnjBLxZDNzYFFZoPqtp3hnabPYNVnVmtv7hfj2337iTqwmIWUk_InPkbiXOW0MJLwdBag2ySKUuI7k0rvPvyZBhQrjPylL0c3CwlBzPd1Kkxkl7JRkQeQ28Cvxbw5A9C7Tzhgg=s2048"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25" y="177140"/>
            <a:ext cx="1686828" cy="103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0501" y="1243691"/>
            <a:ext cx="4198569" cy="54509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7137" y="1243691"/>
            <a:ext cx="4240662" cy="54509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19"/>
          <p:cNvCxnSpPr/>
          <p:nvPr/>
        </p:nvCxnSpPr>
        <p:spPr>
          <a:xfrm>
            <a:off x="2176437" y="1208494"/>
            <a:ext cx="9639045" cy="32232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19"/>
          <p:cNvSpPr/>
          <p:nvPr/>
        </p:nvSpPr>
        <p:spPr>
          <a:xfrm>
            <a:off x="1" y="304560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          EXPLAIN: </a:t>
            </a:r>
            <a:r>
              <a:rPr b="1" lang="en-US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 sz="44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laim/</a:t>
            </a:r>
            <a:r>
              <a:rPr b="1" lang="en-US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-US" sz="44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vidence/</a:t>
            </a:r>
            <a:r>
              <a:rPr b="1" lang="en-US"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-US" sz="440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esponse </a:t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xuRt9kp37kj_gxuiTgVrnjBLxZDNzYFFZoPqtp3hnabPYNVnVmtv7hfj2337iTqwmIWUk_InPkbiXOW0MJLwdBag2ySKUuI7k0rvPvyZBhQrjPylL0c3CwlBzPd1Kkxkl7JRkQeQ28Cvxbw5A9C7Tzhgg=s2048" id="166" name="Google Shape;1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407" y="108511"/>
            <a:ext cx="1891030" cy="13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1469" y="1375219"/>
            <a:ext cx="4915253" cy="52289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5570" y="1721157"/>
            <a:ext cx="1501734" cy="136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9170" y="1452171"/>
            <a:ext cx="1213387" cy="1419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symbol | Wind logo, Wind tattoo, Symbols" id="170" name="Google Shape;17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2786" y="2871747"/>
            <a:ext cx="2754212" cy="275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 symbol | Wind logo, Wind tattoo, Symbols" id="171" name="Google Shape;17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12729" y="3572348"/>
            <a:ext cx="1049828" cy="104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0"/>
          <p:cNvGrpSpPr/>
          <p:nvPr/>
        </p:nvGrpSpPr>
        <p:grpSpPr>
          <a:xfrm>
            <a:off x="277202" y="83718"/>
            <a:ext cx="11609998" cy="6678455"/>
            <a:chOff x="277202" y="83718"/>
            <a:chExt cx="11609998" cy="6678455"/>
          </a:xfrm>
        </p:grpSpPr>
        <p:sp>
          <p:nvSpPr>
            <p:cNvPr id="177" name="Google Shape;177;p20"/>
            <p:cNvSpPr/>
            <p:nvPr/>
          </p:nvSpPr>
          <p:spPr>
            <a:xfrm>
              <a:off x="925651" y="158579"/>
              <a:ext cx="87194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9933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EXPLORE: </a:t>
              </a:r>
              <a:r>
                <a:rPr b="1" lang="en-US" sz="44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March Wind Science </a:t>
              </a:r>
              <a:endParaRPr sz="4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s://lh3.googleusercontent.com/XxuRt9kp37kj_gxuiTgVrnjBLxZDNzYFFZoPqtp3hnabPYNVnVmtv7hfj2337iTqwmIWUk_InPkbiXOW0MJLwdBag2ySKUuI7k0rvPvyZBhQrjPylL0c3CwlBzPd1Kkxkl7JRkQeQ28Cvxbw5A9C7Tzhgg=s2048" id="178" name="Google Shape;17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7202" y="159334"/>
              <a:ext cx="1683067" cy="1093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47708" y="1252782"/>
              <a:ext cx="4507078" cy="550939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80" name="Google Shape;180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35955" y="4120840"/>
              <a:ext cx="4329319" cy="2603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27331" y="83718"/>
              <a:ext cx="2059869" cy="985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2722" y="2107704"/>
              <a:ext cx="1501734" cy="1362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9763" y="4107209"/>
              <a:ext cx="1097898" cy="12789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Google Shape;184;p20"/>
            <p:cNvCxnSpPr/>
            <p:nvPr/>
          </p:nvCxnSpPr>
          <p:spPr>
            <a:xfrm>
              <a:off x="2534264" y="913017"/>
              <a:ext cx="6936307" cy="0"/>
            </a:xfrm>
            <a:prstGeom prst="straightConnector1">
              <a:avLst/>
            </a:prstGeom>
            <a:noFill/>
            <a:ln cap="flat" cmpd="sng" w="57150">
              <a:solidFill>
                <a:srgbClr val="99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A screenshot of a computer&#10;&#10;AI-generated content may be incorrect." id="185" name="Google Shape;185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23728" y="1150924"/>
              <a:ext cx="4060521" cy="294425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1676399" y="2995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AREN </a:t>
            </a:r>
            <a:r>
              <a:rPr b="1" lang="en-U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Wind-Stick: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b="1"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Winds </a:t>
            </a: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2055150" y="2411025"/>
            <a:ext cx="9434400" cy="2216400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AREN Wind-Stick monitoring March Winds Mission Challenge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AREN M</a:t>
            </a: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onitoring March Winds Challenge Presentation Slides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AREN Wind-Stick Observation Data Collection and Analysis Sheets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XxuRt9kp37kj_gxuiTgVrnjBLxZDNzYFFZoPqtp3hnabPYNVnVmtv7hfj2337iTqwmIWUk_InPkbiXOW0MJLwdBag2ySKUuI7k0rvPvyZBhQrjPylL0c3CwlBzPd1Kkxkl7JRkQeQ28Cvxbw5A9C7Tzhgg=s2048" id="192" name="Google Shape;19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128" y="299517"/>
            <a:ext cx="1891030" cy="1343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1"/>
          <p:cNvCxnSpPr/>
          <p:nvPr/>
        </p:nvCxnSpPr>
        <p:spPr>
          <a:xfrm>
            <a:off x="2433916" y="1416312"/>
            <a:ext cx="9000565" cy="0"/>
          </a:xfrm>
          <a:prstGeom prst="straightConnector1">
            <a:avLst/>
          </a:prstGeom>
          <a:noFill/>
          <a:ln cap="flat" cmpd="sng" w="38100">
            <a:solidFill>
              <a:srgbClr val="993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