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Noto Sans Symbols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otoSansSymbols-bold.fntdata"/><Relationship Id="rId14" Type="http://schemas.openxmlformats.org/officeDocument/2006/relationships/font" Target="fonts/NotoSansSymbol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8938a5a2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58938a5a2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58938a5a2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49b48eed0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3449b48eed0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2611808" y="3428998"/>
            <a:ext cx="5518066" cy="2268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2772274" y="2268786"/>
            <a:ext cx="5357600" cy="1160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rm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  <a:defRPr b="0" sz="1800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sz="1600"/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1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1"/>
          <p:cNvSpPr txBox="1"/>
          <p:nvPr>
            <p:ph type="title"/>
          </p:nvPr>
        </p:nvSpPr>
        <p:spPr>
          <a:xfrm>
            <a:off x="2611808" y="808056"/>
            <a:ext cx="795409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1"/>
          <p:cNvSpPr txBox="1"/>
          <p:nvPr>
            <p:ph idx="1" type="body"/>
          </p:nvPr>
        </p:nvSpPr>
        <p:spPr>
          <a:xfrm rot="5400000">
            <a:off x="4672955" y="152760"/>
            <a:ext cx="3997828" cy="779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2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2"/>
          <p:cNvSpPr txBox="1"/>
          <p:nvPr>
            <p:ph type="title"/>
          </p:nvPr>
        </p:nvSpPr>
        <p:spPr>
          <a:xfrm rot="5400000">
            <a:off x="7280577" y="2764621"/>
            <a:ext cx="5244126" cy="1326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" type="body"/>
          </p:nvPr>
        </p:nvSpPr>
        <p:spPr>
          <a:xfrm rot="5400000">
            <a:off x="3302436" y="276725"/>
            <a:ext cx="5079534" cy="6466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2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 txBox="1"/>
          <p:nvPr>
            <p:ph type="title"/>
          </p:nvPr>
        </p:nvSpPr>
        <p:spPr>
          <a:xfrm>
            <a:off x="2609873" y="3147254"/>
            <a:ext cx="7956560" cy="1424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2773968" y="2268786"/>
            <a:ext cx="7791931" cy="8784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7"/>
          <p:cNvSpPr txBox="1"/>
          <p:nvPr>
            <p:ph type="title"/>
          </p:nvPr>
        </p:nvSpPr>
        <p:spPr>
          <a:xfrm>
            <a:off x="2609873" y="805817"/>
            <a:ext cx="7950984" cy="1081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2605374" y="2052116"/>
            <a:ext cx="389196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2" type="body"/>
          </p:nvPr>
        </p:nvSpPr>
        <p:spPr>
          <a:xfrm>
            <a:off x="6666636" y="2052114"/>
            <a:ext cx="3894222" cy="3997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7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 txBox="1"/>
          <p:nvPr>
            <p:ph type="title"/>
          </p:nvPr>
        </p:nvSpPr>
        <p:spPr>
          <a:xfrm>
            <a:off x="2609873" y="805818"/>
            <a:ext cx="7956560" cy="107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" type="body"/>
          </p:nvPr>
        </p:nvSpPr>
        <p:spPr>
          <a:xfrm>
            <a:off x="2609285" y="2052115"/>
            <a:ext cx="3896467" cy="713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2200" cap="none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2" type="body"/>
          </p:nvPr>
        </p:nvSpPr>
        <p:spPr>
          <a:xfrm>
            <a:off x="2609285" y="2851331"/>
            <a:ext cx="3893623" cy="3071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3" type="body"/>
          </p:nvPr>
        </p:nvSpPr>
        <p:spPr>
          <a:xfrm>
            <a:off x="6666634" y="2052115"/>
            <a:ext cx="3899798" cy="713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2200" cap="none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78" name="Google Shape;78;p8"/>
          <p:cNvSpPr txBox="1"/>
          <p:nvPr>
            <p:ph idx="4" type="body"/>
          </p:nvPr>
        </p:nvSpPr>
        <p:spPr>
          <a:xfrm>
            <a:off x="6666635" y="2851331"/>
            <a:ext cx="3899798" cy="3071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"/>
          <p:cNvSpPr txBox="1"/>
          <p:nvPr>
            <p:ph type="title"/>
          </p:nvPr>
        </p:nvSpPr>
        <p:spPr>
          <a:xfrm>
            <a:off x="1970323" y="1282451"/>
            <a:ext cx="2664361" cy="19032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9"/>
          <p:cNvSpPr txBox="1"/>
          <p:nvPr>
            <p:ph idx="1" type="body"/>
          </p:nvPr>
        </p:nvSpPr>
        <p:spPr>
          <a:xfrm>
            <a:off x="5120154" y="805818"/>
            <a:ext cx="5446278" cy="52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2" type="body"/>
          </p:nvPr>
        </p:nvSpPr>
        <p:spPr>
          <a:xfrm>
            <a:off x="1970322" y="3186154"/>
            <a:ext cx="2664361" cy="2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89" name="Google Shape;89;p9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/>
          <p:nvPr>
            <p:ph idx="2" type="pic"/>
          </p:nvPr>
        </p:nvSpPr>
        <p:spPr>
          <a:xfrm>
            <a:off x="6747062" y="3229"/>
            <a:ext cx="4629734" cy="6858000"/>
          </a:xfrm>
          <a:prstGeom prst="rect">
            <a:avLst/>
          </a:prstGeom>
          <a:solidFill>
            <a:schemeClr val="lt1">
              <a:alpha val="9411"/>
            </a:schemeClr>
          </a:solidFill>
          <a:ln>
            <a:noFill/>
          </a:ln>
        </p:spPr>
      </p:sp>
      <p:sp>
        <p:nvSpPr>
          <p:cNvPr id="96" name="Google Shape;96;p10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 txBox="1"/>
          <p:nvPr>
            <p:ph type="title"/>
          </p:nvPr>
        </p:nvSpPr>
        <p:spPr>
          <a:xfrm>
            <a:off x="1971241" y="1282452"/>
            <a:ext cx="3970986" cy="19004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 txBox="1"/>
          <p:nvPr>
            <p:ph idx="1" type="body"/>
          </p:nvPr>
        </p:nvSpPr>
        <p:spPr>
          <a:xfrm>
            <a:off x="1970322" y="3182928"/>
            <a:ext cx="3971874" cy="2386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99" name="Google Shape;99;p10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0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6.jpg"/><Relationship Id="rId2" Type="http://schemas.openxmlformats.org/officeDocument/2006/relationships/image" Target="../media/image1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1469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2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861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6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/>
          <p:nvPr>
            <p:ph type="ctrTitle"/>
          </p:nvPr>
        </p:nvSpPr>
        <p:spPr>
          <a:xfrm>
            <a:off x="1176250" y="4771900"/>
            <a:ext cx="7350300" cy="157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>
                <a:solidFill>
                  <a:srgbClr val="F1C232"/>
                </a:solidFill>
              </a:rPr>
              <a:t>Frustrationless Flyer </a:t>
            </a:r>
            <a:br>
              <a:rPr lang="en-US"/>
            </a:br>
            <a:r>
              <a:rPr lang="en-US"/>
              <a:t>Field Test Flights</a:t>
            </a:r>
            <a:endParaRPr/>
          </a:p>
        </p:txBody>
      </p:sp>
      <p:pic>
        <p:nvPicPr>
          <p:cNvPr id="125" name="Google Shape;12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7874" y="2471300"/>
            <a:ext cx="2099101" cy="149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preview" id="126" name="Google Shape;12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8235" y="648916"/>
            <a:ext cx="6626179" cy="3686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 txBox="1"/>
          <p:nvPr>
            <p:ph type="ctrTitle"/>
          </p:nvPr>
        </p:nvSpPr>
        <p:spPr>
          <a:xfrm>
            <a:off x="926050" y="2180975"/>
            <a:ext cx="7909200" cy="356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Q. </a:t>
            </a:r>
            <a:r>
              <a:rPr lang="en-US"/>
              <a:t>What are the mission objectives for your Frustrationless Flyer Field Flights?</a:t>
            </a:r>
            <a:endParaRPr/>
          </a:p>
        </p:txBody>
      </p:sp>
      <p:sp>
        <p:nvSpPr>
          <p:cNvPr id="133" name="Google Shape;133;p14"/>
          <p:cNvSpPr txBox="1"/>
          <p:nvPr>
            <p:ph idx="1" type="subTitle"/>
          </p:nvPr>
        </p:nvSpPr>
        <p:spPr>
          <a:xfrm>
            <a:off x="1915900" y="476975"/>
            <a:ext cx="6234300" cy="1160100"/>
          </a:xfrm>
          <a:prstGeom prst="rect">
            <a:avLst/>
          </a:prstGeom>
        </p:spPr>
        <p:txBody>
          <a:bodyPr anchorCtr="0" anchor="b" bIns="4570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0FFFF"/>
                </a:solidFill>
              </a:rPr>
              <a:t>Student Mission Objectives</a:t>
            </a:r>
            <a:endParaRPr b="1" sz="3500">
              <a:solidFill>
                <a:srgbClr val="00FFFF"/>
              </a:solidFill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8924275" y="324575"/>
            <a:ext cx="31266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Get to know the wind </a:t>
            </a:r>
            <a:r>
              <a:rPr lang="en-US" sz="2600"/>
              <a:t>patterns for </a:t>
            </a:r>
            <a:r>
              <a:rPr lang="en-US" sz="2600"/>
              <a:t> the Mission Site?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Practice NASA AREN Launch and Piloting Operation Procedures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Learn to sustain flights using Aeronautic Principles of Flight (Lift and Thrust)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Lc3Y7yLiprPXJM3MgV1Do5w90xjHlB3ORT5aGYnDAwQiYk483-5YLMGAHlb3GvNX7kFMb_25rP2y54hDEo3Zm1qZXUsq4l-vwoFSeTqrg5UHN0Tbr3Jcewd5fUv_bXHz4ODgRqo1" id="139" name="Google Shape;13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427" y="316600"/>
            <a:ext cx="7545225" cy="62248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3177" y="115160"/>
            <a:ext cx="1959899" cy="139294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 txBox="1"/>
          <p:nvPr/>
        </p:nvSpPr>
        <p:spPr>
          <a:xfrm>
            <a:off x="9164414" y="1508090"/>
            <a:ext cx="30774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980000"/>
                </a:solidFill>
              </a:rPr>
              <a:t>Q.</a:t>
            </a:r>
            <a:r>
              <a:rPr b="1" lang="en-US" sz="2800">
                <a:solidFill>
                  <a:schemeClr val="dk1"/>
                </a:solidFill>
              </a:rPr>
              <a:t>  What keeps kites in the air? (Wind)</a:t>
            </a:r>
            <a:endParaRPr b="1"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FF9900"/>
              </a:solidFill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9743" y="4660675"/>
            <a:ext cx="1959909" cy="188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 title="FFsStudent sms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19012" y="3117118"/>
            <a:ext cx="2568227" cy="3424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/>
          <p:cNvPicPr preferRelativeResize="0"/>
          <p:nvPr/>
        </p:nvPicPr>
        <p:blipFill rotWithShape="1">
          <a:blip r:embed="rId3">
            <a:alphaModFix/>
          </a:blip>
          <a:srcRect b="36266" l="0" r="0" t="34667"/>
          <a:stretch/>
        </p:blipFill>
        <p:spPr>
          <a:xfrm>
            <a:off x="1332343" y="1373406"/>
            <a:ext cx="9661560" cy="498472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/>
        </p:nvSpPr>
        <p:spPr>
          <a:xfrm>
            <a:off x="7741452" y="4173614"/>
            <a:ext cx="14813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Pilot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1567273" y="4047762"/>
            <a:ext cx="13039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Launcher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Wind Doodle Blow Gust Design Isolated On White Background Stock  Illustration - Download Image Now - iStock" id="151" name="Google Shape;151;p16"/>
          <p:cNvSpPr/>
          <p:nvPr/>
        </p:nvSpPr>
        <p:spPr>
          <a:xfrm>
            <a:off x="-1677004" y="-144463"/>
            <a:ext cx="2137379" cy="2137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1332375" y="406975"/>
            <a:ext cx="9661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</a:rPr>
              <a:t>Q.</a:t>
            </a:r>
            <a:r>
              <a:rPr b="1" lang="en-US" sz="3500">
                <a:solidFill>
                  <a:srgbClr val="C00000"/>
                </a:solidFill>
              </a:rPr>
              <a:t> </a:t>
            </a:r>
            <a:r>
              <a:rPr b="1" lang="en-US" sz="3500">
                <a:solidFill>
                  <a:schemeClr val="lt1"/>
                </a:solidFill>
              </a:rPr>
              <a:t>Which way is the wind blowing?</a:t>
            </a:r>
            <a:endParaRPr b="1" sz="3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ctrTitle"/>
          </p:nvPr>
        </p:nvSpPr>
        <p:spPr>
          <a:xfrm>
            <a:off x="8799013" y="3016389"/>
            <a:ext cx="3546764" cy="1419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b="1" lang="en-US" sz="3200">
                <a:solidFill>
                  <a:schemeClr val="dk1"/>
                </a:solidFill>
              </a:rPr>
            </a:br>
            <a:r>
              <a:rPr b="1" lang="en-US" sz="3200">
                <a:solidFill>
                  <a:schemeClr val="dk1"/>
                </a:solidFill>
              </a:rPr>
              <a:t>Clear</a:t>
            </a:r>
            <a:br>
              <a:rPr b="1" lang="en-US" sz="3200">
                <a:solidFill>
                  <a:schemeClr val="dk1"/>
                </a:solidFill>
              </a:rPr>
            </a:br>
            <a:r>
              <a:rPr b="1" lang="en-US" sz="3200">
                <a:solidFill>
                  <a:schemeClr val="dk1"/>
                </a:solidFill>
              </a:rPr>
              <a:t>Communication</a:t>
            </a:r>
            <a:endParaRPr b="1" sz="3200">
              <a:solidFill>
                <a:schemeClr val="dk1"/>
              </a:solidFill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0718" y="271919"/>
            <a:ext cx="2646233" cy="188071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/>
          <p:nvPr/>
        </p:nvSpPr>
        <p:spPr>
          <a:xfrm>
            <a:off x="8890453" y="2152635"/>
            <a:ext cx="3546764" cy="1134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OPERATIONS</a:t>
            </a:r>
            <a:endParaRPr b="1" i="0" sz="3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1176249" y="2440019"/>
            <a:ext cx="7506382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1DA5E"/>
                </a:solidFill>
                <a:latin typeface="Arial"/>
                <a:ea typeface="Arial"/>
                <a:cs typeface="Arial"/>
                <a:sym typeface="Arial"/>
              </a:rPr>
              <a:t>Q.  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said by the pilot and launcher when the winds are right for flight?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 rot="-991471">
            <a:off x="1591057" y="939859"/>
            <a:ext cx="2286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Ready?</a:t>
            </a:r>
            <a:endParaRPr b="0" i="0" sz="4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5986272" y="827556"/>
            <a:ext cx="2286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Ready!</a:t>
            </a:r>
            <a:endParaRPr b="0" i="0" sz="4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1901952" y="4809744"/>
            <a:ext cx="62179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1DA5E"/>
                </a:solidFill>
                <a:latin typeface="Arial"/>
                <a:ea typeface="Arial"/>
                <a:cs typeface="Arial"/>
                <a:sym typeface="Arial"/>
              </a:rPr>
              <a:t>3, 2, 1, 0</a:t>
            </a: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5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Launch!</a:t>
            </a:r>
            <a:endParaRPr b="0" i="0" sz="5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456" y="336040"/>
            <a:ext cx="10972800" cy="6137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 on Projects to Try" id="169" name="Google Shape;16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452" y="597551"/>
            <a:ext cx="2571176" cy="26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7008" y="548641"/>
            <a:ext cx="9911736" cy="294436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1207008" y="3712464"/>
            <a:ext cx="9747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is always a good idea to try </a:t>
            </a: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keep the kite over the middle of the field 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flying and recovering in case it      suddenly drops. 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type="ctrTitle"/>
          </p:nvPr>
        </p:nvSpPr>
        <p:spPr>
          <a:xfrm>
            <a:off x="1498481" y="3364280"/>
            <a:ext cx="7015942" cy="2268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n-US"/>
              <a:t>Post Flight Mission Debriefing</a:t>
            </a:r>
            <a:endParaRPr b="1"/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9469" y="827035"/>
            <a:ext cx="3041457" cy="216160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9006138" y="1033663"/>
            <a:ext cx="29094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 participants share how the mission went from their perspective</a:t>
            </a:r>
            <a:r>
              <a:rPr b="1" lang="en-US" sz="3200">
                <a:solidFill>
                  <a:schemeClr val="dk1"/>
                </a:solidFill>
              </a:rPr>
              <a:t> as both “pilot” and “launcher”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2154608" y="3409024"/>
            <a:ext cx="7958331" cy="69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Take “Frustrationless Flyer” Kites Home.</a:t>
            </a:r>
            <a:endParaRPr/>
          </a:p>
        </p:txBody>
      </p:sp>
      <p:sp>
        <p:nvSpPr>
          <p:cNvPr id="188" name="Google Shape;188;p21"/>
          <p:cNvSpPr txBox="1"/>
          <p:nvPr/>
        </p:nvSpPr>
        <p:spPr>
          <a:xfrm>
            <a:off x="1664208" y="4819580"/>
            <a:ext cx="9729216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0" i="0" lang="en-US" sz="3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b="0" i="0" lang="en-US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fly in </a:t>
            </a:r>
            <a:r>
              <a:rPr b="0" i="0" lang="en-US" sz="3400" u="sng" cap="none" strike="noStrike">
                <a:solidFill>
                  <a:srgbClr val="F2BF85"/>
                </a:solidFill>
                <a:latin typeface="Arial"/>
                <a:ea typeface="Arial"/>
                <a:cs typeface="Arial"/>
                <a:sym typeface="Arial"/>
              </a:rPr>
              <a:t>SAFE</a:t>
            </a:r>
            <a:r>
              <a:rPr b="0" i="0" lang="en-US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Open Fields in Good Weather!</a:t>
            </a:r>
            <a:endParaRPr b="0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5269" y="727635"/>
            <a:ext cx="3041458" cy="2161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dison">
  <a:themeElements>
    <a:clrScheme name="Madison">
      <a:dk1>
        <a:srgbClr val="000000"/>
      </a:dk1>
      <a:lt1>
        <a:srgbClr val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