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6858000" cx="12192000"/>
  <p:notesSz cx="6858000" cy="9144000"/>
  <p:embeddedFontLst>
    <p:embeddedFont>
      <p:font typeface="Helvetica Neue"/>
      <p:regular r:id="rId40"/>
      <p:bold r:id="rId41"/>
      <p:italic r:id="rId42"/>
      <p:boldItalic r:id="rId43"/>
    </p:embeddedFont>
    <p:embeddedFont>
      <p:font typeface="Helvetica Neue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6.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8.xml"/><Relationship Id="rId44" Type="http://schemas.openxmlformats.org/officeDocument/2006/relationships/font" Target="fonts/HelveticaNeueLight-regular.fntdata"/><Relationship Id="rId21" Type="http://schemas.openxmlformats.org/officeDocument/2006/relationships/slide" Target="slides/slide17.xml"/><Relationship Id="rId43" Type="http://schemas.openxmlformats.org/officeDocument/2006/relationships/font" Target="fonts/HelveticaNeue-boldItalic.fntdata"/><Relationship Id="rId24" Type="http://schemas.openxmlformats.org/officeDocument/2006/relationships/slide" Target="slides/slide20.xml"/><Relationship Id="rId46" Type="http://schemas.openxmlformats.org/officeDocument/2006/relationships/font" Target="fonts/HelveticaNeueLight-italic.fntdata"/><Relationship Id="rId23" Type="http://schemas.openxmlformats.org/officeDocument/2006/relationships/slide" Target="slides/slide19.xml"/><Relationship Id="rId45" Type="http://schemas.openxmlformats.org/officeDocument/2006/relationships/font" Target="fonts/HelveticaNeue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schemas.openxmlformats.org/officeDocument/2006/relationships/font" Target="fonts/HelveticaNeueLight-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dTYeUzSVRmypazpvTbseVPrQvxWmWfQaadhv-3YWQv0/edit?slide=id.ga46ede9df0_0_6#slide=id.ga46ede9df0_0_6" TargetMode="External"/><Relationship Id="rId3" Type="http://schemas.openxmlformats.org/officeDocument/2006/relationships/hyperlink" Target="https://docs.google.com/document/d/1odaa6YKsfZ1BUPv8E_Z4Ncgbw9Le4-PQLQwI5-7Gwag/edit?usp=sharing" TargetMode="External"/><Relationship Id="rId4" Type="http://schemas.openxmlformats.org/officeDocument/2006/relationships/hyperlink" Target="https://docs.google.com/presentation/d/1hLWy97VZ57OAAWPc4r8zlwL5O9SHofZoJQqFDMfI9uc/edit?usp=sharing" TargetMode="External"/><Relationship Id="rId5" Type="http://schemas.openxmlformats.org/officeDocument/2006/relationships/hyperlink" Target="https://docs.google.com/presentation/d/1FxB2zGrVWZ0u3Ucfm5vGjd2nK_wprFxmvPRBIcf-Bcs/edit?usp=sharing" TargetMode="External"/><Relationship Id="rId6" Type="http://schemas.openxmlformats.org/officeDocument/2006/relationships/hyperlink" Target="https://docs.google.com/presentation/d/121jMiCW9MZXY7qAX_zAyTEra6nmD0ZF-bAoDsx6CDSQ/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v8whXqr4sQ&amp;t=14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Resources:</a:t>
            </a:r>
            <a:endParaRPr/>
          </a:p>
          <a:p>
            <a:pPr indent="0" lvl="0" marL="0" rtl="0" algn="l">
              <a:lnSpc>
                <a:spcPct val="100000"/>
              </a:lnSpc>
              <a:spcBef>
                <a:spcPts val="0"/>
              </a:spcBef>
              <a:spcAft>
                <a:spcPts val="0"/>
              </a:spcAft>
              <a:buSzPts val="1400"/>
              <a:buNone/>
            </a:pPr>
            <a:r>
              <a:rPr lang="en-US"/>
              <a:t>Albedo: </a:t>
            </a:r>
            <a:r>
              <a:rPr lang="en-US" u="sng">
                <a:solidFill>
                  <a:schemeClr val="hlink"/>
                </a:solidFill>
                <a:hlinkClick r:id="rId2"/>
              </a:rPr>
              <a:t>https://docs.google.com/presentation/d/1dTYeUzSVRmypazpvTbseVPrQvxWmWfQaadhv-3YWQv0/edit?slide=id.ga46ede9df0_0_6#slide=id.ga46ede9df0_0_6</a:t>
            </a:r>
            <a:endParaRPr/>
          </a:p>
          <a:p>
            <a:pPr indent="0" lvl="0" marL="0" rtl="0" algn="l">
              <a:lnSpc>
                <a:spcPct val="100000"/>
              </a:lnSpc>
              <a:spcBef>
                <a:spcPts val="0"/>
              </a:spcBef>
              <a:spcAft>
                <a:spcPts val="0"/>
              </a:spcAft>
              <a:buSzPts val="1400"/>
              <a:buNone/>
            </a:pPr>
            <a:r>
              <a:rPr lang="en-US"/>
              <a:t>Surface Temp &amp; Data Collection: </a:t>
            </a:r>
            <a:r>
              <a:rPr lang="en-US" u="sng">
                <a:solidFill>
                  <a:schemeClr val="hlink"/>
                </a:solidFill>
                <a:hlinkClick r:id="rId3"/>
              </a:rPr>
              <a:t>https://docs.google.com/document/d/1odaa6YKsfZ1BUPv8E_Z4Ncgbw9Le4-PQLQwI5-7Gwag/edit?usp=sharing</a:t>
            </a:r>
            <a:endParaRPr/>
          </a:p>
          <a:p>
            <a:pPr indent="0" lvl="0" marL="0" rtl="0" algn="l">
              <a:lnSpc>
                <a:spcPct val="100000"/>
              </a:lnSpc>
              <a:spcBef>
                <a:spcPts val="0"/>
              </a:spcBef>
              <a:spcAft>
                <a:spcPts val="0"/>
              </a:spcAft>
              <a:buSzPts val="1400"/>
              <a:buNone/>
            </a:pPr>
            <a:r>
              <a:rPr lang="en-US"/>
              <a:t>UHIP Rover Day 1: </a:t>
            </a:r>
            <a:r>
              <a:rPr lang="en-US" u="sng">
                <a:solidFill>
                  <a:schemeClr val="hlink"/>
                </a:solidFill>
                <a:hlinkClick r:id="rId4"/>
              </a:rPr>
              <a:t>https://docs.google.com/presentation/d/1hLWy97VZ57OAAWPc4r8zlwL5O9SHofZoJQqFDMfI9uc/edit?usp=sharing</a:t>
            </a:r>
            <a:endParaRPr/>
          </a:p>
          <a:p>
            <a:pPr indent="0" lvl="0" marL="0" rtl="0" algn="l">
              <a:lnSpc>
                <a:spcPct val="100000"/>
              </a:lnSpc>
              <a:spcBef>
                <a:spcPts val="0"/>
              </a:spcBef>
              <a:spcAft>
                <a:spcPts val="0"/>
              </a:spcAft>
              <a:buSzPts val="1400"/>
              <a:buNone/>
            </a:pPr>
            <a:r>
              <a:rPr lang="en-US"/>
              <a:t>UHIP Rover Day 2: </a:t>
            </a:r>
            <a:r>
              <a:rPr lang="en-US" u="sng">
                <a:solidFill>
                  <a:schemeClr val="hlink"/>
                </a:solidFill>
                <a:hlinkClick r:id="rId5"/>
              </a:rPr>
              <a:t>https://docs.google.com/presentation/d/1FxB2zGrVWZ0u3Ucfm5vGjd2nK_wprFxmvPRBIcf-Bcs/edit?usp=sharing</a:t>
            </a:r>
            <a:endParaRPr/>
          </a:p>
          <a:p>
            <a:pPr indent="0" lvl="0" marL="0" rtl="0" algn="l">
              <a:lnSpc>
                <a:spcPct val="100000"/>
              </a:lnSpc>
              <a:spcBef>
                <a:spcPts val="0"/>
              </a:spcBef>
              <a:spcAft>
                <a:spcPts val="0"/>
              </a:spcAft>
              <a:buSzPts val="1400"/>
              <a:buNone/>
            </a:pPr>
            <a:r>
              <a:rPr lang="en-US"/>
              <a:t>UHIP Rover Day 3: </a:t>
            </a:r>
            <a:r>
              <a:rPr lang="en-US" u="sng">
                <a:solidFill>
                  <a:schemeClr val="hlink"/>
                </a:solidFill>
                <a:hlinkClick r:id="rId6"/>
              </a:rPr>
              <a:t>https://docs.google.com/presentation/d/121jMiCW9MZXY7qAX_zAyTEra6nmD0ZF-bAoDsx6CDSQ/edit?usp=sharing</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2: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Discuss what natural (bareground, vegetation) and human-made (concrete, asphalt, etc.) surfaces are.</a:t>
            </a:r>
            <a:endParaRPr/>
          </a:p>
          <a:p>
            <a:pPr indent="0" lvl="0" marL="0" rtl="0" algn="l">
              <a:lnSpc>
                <a:spcPct val="100000"/>
              </a:lnSpc>
              <a:spcBef>
                <a:spcPts val="0"/>
              </a:spcBef>
              <a:spcAft>
                <a:spcPts val="0"/>
              </a:spcAft>
              <a:buClr>
                <a:schemeClr val="dk1"/>
              </a:buClr>
              <a:buSzPts val="1100"/>
              <a:buFont typeface="Arial"/>
              <a:buNone/>
            </a:pPr>
            <a:r>
              <a:rPr lang="en-US"/>
              <a:t>Pass out activity, let the kids go outside for less than 10 minutes</a:t>
            </a:r>
            <a:endParaRPr/>
          </a:p>
          <a:p>
            <a:pPr indent="0" lvl="0" marL="0" rtl="0" algn="l">
              <a:lnSpc>
                <a:spcPct val="100000"/>
              </a:lnSpc>
              <a:spcBef>
                <a:spcPts val="0"/>
              </a:spcBef>
              <a:spcAft>
                <a:spcPts val="0"/>
              </a:spcAft>
              <a:buClr>
                <a:schemeClr val="dk1"/>
              </a:buClr>
              <a:buSzPts val="1100"/>
              <a:buFont typeface="Arial"/>
              <a:buNone/>
            </a:pPr>
            <a:r>
              <a:rPr lang="en-US"/>
              <a:t>As a class, compare and contrast the average surface temperature of natural vs. human outdoor surfaces</a:t>
            </a:r>
            <a:endParaRPr/>
          </a:p>
          <a:p>
            <a:pPr indent="0" lvl="0" marL="0" rtl="0" algn="l">
              <a:lnSpc>
                <a:spcPct val="100000"/>
              </a:lnSpc>
              <a:spcBef>
                <a:spcPts val="0"/>
              </a:spcBef>
              <a:spcAft>
                <a:spcPts val="0"/>
              </a:spcAft>
              <a:buClr>
                <a:schemeClr val="dk1"/>
              </a:buClr>
              <a:buSzPts val="1100"/>
              <a:buFont typeface="Arial"/>
              <a:buNone/>
            </a:pPr>
            <a:r>
              <a:rPr lang="en-US"/>
              <a:t>Time: 12 min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Play the embedded videos</a:t>
            </a:r>
            <a:endParaRPr/>
          </a:p>
          <a:p>
            <a:pPr indent="0" lvl="0" marL="0" rtl="0" algn="l">
              <a:spcBef>
                <a:spcPts val="0"/>
              </a:spcBef>
              <a:spcAft>
                <a:spcPts val="0"/>
              </a:spcAft>
              <a:buClr>
                <a:schemeClr val="dk1"/>
              </a:buClr>
              <a:buSzPts val="1100"/>
              <a:buFont typeface="Arial"/>
              <a:buNone/>
            </a:pPr>
            <a:r>
              <a:rPr lang="en-US"/>
              <a:t>Time: 2 min</a:t>
            </a:r>
            <a:endParaRPr/>
          </a:p>
          <a:p>
            <a:pPr indent="0" lvl="0" marL="0" rtl="0" algn="l">
              <a:lnSpc>
                <a:spcPct val="100000"/>
              </a:lnSpc>
              <a:spcBef>
                <a:spcPts val="0"/>
              </a:spcBef>
              <a:spcAft>
                <a:spcPts val="0"/>
              </a:spcAft>
              <a:buClr>
                <a:schemeClr val="dk1"/>
              </a:buClr>
              <a:buSzPts val="1100"/>
              <a:buFont typeface="Arial"/>
              <a:buNone/>
            </a:pPr>
            <a:r>
              <a:rPr lang="en-US"/>
              <a:t>Extension video: Albedo Effect Experiment </a:t>
            </a:r>
            <a:r>
              <a:rPr lang="en-US" u="sng">
                <a:solidFill>
                  <a:schemeClr val="hlink"/>
                </a:solidFill>
                <a:hlinkClick r:id="rId2"/>
              </a:rPr>
              <a:t>https://www.youtube.com/watch?v=Nv8whXqr4sQ&amp;t=14s</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Play the embedded videos</a:t>
            </a:r>
            <a:endParaRPr/>
          </a:p>
          <a:p>
            <a:pPr indent="0" lvl="0" marL="0" rtl="0" algn="l">
              <a:lnSpc>
                <a:spcPct val="100000"/>
              </a:lnSpc>
              <a:spcBef>
                <a:spcPts val="0"/>
              </a:spcBef>
              <a:spcAft>
                <a:spcPts val="0"/>
              </a:spcAft>
              <a:buClr>
                <a:schemeClr val="dk1"/>
              </a:buClr>
              <a:buSzPts val="1100"/>
              <a:buFont typeface="Arial"/>
              <a:buNone/>
            </a:pPr>
            <a:r>
              <a:rPr lang="en-US"/>
              <a:t>Time: 2 min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7: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9: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Zenith and Nadir are just aerospace coordinates - zenith is the up direction and nadir is the down direction. So, the zenith senor records light above the spot and the nadir sensor records light below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0: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Play all the videos</a:t>
            </a:r>
            <a:endParaRPr/>
          </a:p>
          <a:p>
            <a:pPr indent="0" lvl="0" marL="0" rtl="0" algn="l">
              <a:lnSpc>
                <a:spcPct val="100000"/>
              </a:lnSpc>
              <a:spcBef>
                <a:spcPts val="0"/>
              </a:spcBef>
              <a:spcAft>
                <a:spcPts val="0"/>
              </a:spcAft>
              <a:buSzPts val="1400"/>
              <a:buNone/>
            </a:pPr>
            <a:r>
              <a:rPr lang="en-US"/>
              <a:t>Time: 10 min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1: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Replace with a local </a:t>
            </a:r>
            <a:r>
              <a:rPr lang="en-US"/>
              <a:t>location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Take a pre-survey to gauge students interest and confidence in engineering.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Replace image with a local Google Earth image.</a:t>
            </a:r>
            <a:endParaRPr/>
          </a:p>
        </p:txBody>
      </p:sp>
      <p:sp>
        <p:nvSpPr>
          <p:cNvPr id="282" name="Google Shape;28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Instructor to demo the download process</a:t>
            </a:r>
            <a:endParaRPr/>
          </a:p>
          <a:p>
            <a:pPr indent="0" lvl="0" marL="0" rtl="0" algn="l">
              <a:lnSpc>
                <a:spcPct val="100000"/>
              </a:lnSpc>
              <a:spcBef>
                <a:spcPts val="0"/>
              </a:spcBef>
              <a:spcAft>
                <a:spcPts val="0"/>
              </a:spcAft>
              <a:buSzPts val="1400"/>
              <a:buNone/>
            </a:pPr>
            <a:r>
              <a:rPr lang="en-US"/>
              <a:t>Time: 10 min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6: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Replace data table with current data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0: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Remind the students of what we did in day 1. Ask students to estimate the temperatures of each surface in relation to each other, plus the air temperature.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1: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students to </a:t>
            </a:r>
            <a:r>
              <a:rPr lang="en-US"/>
              <a:t>explain why the temperatures are not the same on all surfaces, and why surface temperatures are higher or lower than the air temperature (albedo effect).</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Introduce the instructional team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Students work together in teams to collaboratively complete the design challenge. Each team </a:t>
            </a:r>
            <a:r>
              <a:rPr lang="en-US"/>
              <a:t>produces one concept map using </a:t>
            </a:r>
            <a:r>
              <a:rPr lang="en-US"/>
              <a:t>butcher paper, poster sized post-its, whiteboard or digital drawing technology.</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Each student team presents and explains their UHIP-proof neighborhood concept map in a 5-10 minute presentation.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students to think-pair-share about the reflection questions.</a:t>
            </a:r>
            <a:endParaRPr/>
          </a:p>
        </p:txBody>
      </p:sp>
      <p:sp>
        <p:nvSpPr>
          <p:cNvPr id="428" name="Google Shape;42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 safe location, set up a drag racing area and obstacle course to maneuver around objects.Student teams compete for the fastest time.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students to introduce themselves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Introductory engineering design process team building activity.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0:notes"/>
          <p:cNvSpPr/>
          <p:nvPr>
            <p:ph idx="2" type="sldImg"/>
          </p:nvPr>
        </p:nvSpPr>
        <p:spPr>
          <a:xfrm>
            <a:off x="381284"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Highlight that the engineering design process (EDP) is cyclical and iterative.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800"/>
              <a:buFont typeface="Helvetica Neue"/>
              <a:buNone/>
              <a:defRPr sz="6800">
                <a:latin typeface="Helvetica Neue"/>
                <a:ea typeface="Helvetica Neue"/>
                <a:cs typeface="Helvetica Neue"/>
                <a:sym typeface="Helvetica Neue"/>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9" name="Google Shape;19;p2"/>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Font typeface="Helvetica Neue Light"/>
              <a:buNone/>
              <a:defRPr sz="3700">
                <a:latin typeface="Helvetica Neue Light"/>
                <a:ea typeface="Helvetica Neue Light"/>
                <a:cs typeface="Helvetica Neue Light"/>
                <a:sym typeface="Helvetica Neue Light"/>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0" name="Google Shape;20;p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1" name="Google Shape;21;p2"/>
          <p:cNvCxnSpPr/>
          <p:nvPr/>
        </p:nvCxnSpPr>
        <p:spPr>
          <a:xfrm>
            <a:off x="522333" y="5949467"/>
            <a:ext cx="11369100" cy="0"/>
          </a:xfrm>
          <a:prstGeom prst="straightConnector1">
            <a:avLst/>
          </a:prstGeom>
          <a:noFill/>
          <a:ln cap="flat" cmpd="sng" w="12700">
            <a:solidFill>
              <a:srgbClr val="595959"/>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p11"/>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1"/>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66" name="Google Shape;66;p11"/>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7" name="Google Shape;67;p11"/>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68" name="Google Shape;68;p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p12"/>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71" name="Google Shape;71;p1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2" name="Shape 72"/>
        <p:cNvGrpSpPr/>
        <p:nvPr/>
      </p:nvGrpSpPr>
      <p:grpSpPr>
        <a:xfrm>
          <a:off x="0" y="0"/>
          <a:ext cx="0" cy="0"/>
          <a:chOff x="0" y="0"/>
          <a:chExt cx="0" cy="0"/>
        </a:xfrm>
      </p:grpSpPr>
      <p:sp>
        <p:nvSpPr>
          <p:cNvPr id="73" name="Google Shape;73;p13"/>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74" name="Google Shape;74;p1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75" name="Google Shape;75;p1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College Engineering Slide Template" type="blank">
  <p:cSld name="BLANK">
    <p:spTree>
      <p:nvGrpSpPr>
        <p:cNvPr id="76" name="Shape 76"/>
        <p:cNvGrpSpPr/>
        <p:nvPr/>
      </p:nvGrpSpPr>
      <p:grpSpPr>
        <a:xfrm>
          <a:off x="0" y="0"/>
          <a:ext cx="0" cy="0"/>
          <a:chOff x="0" y="0"/>
          <a:chExt cx="0" cy="0"/>
        </a:xfrm>
      </p:grpSpPr>
      <p:sp>
        <p:nvSpPr>
          <p:cNvPr id="77" name="Google Shape;77;p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80" name="Google Shape;80;p1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1600"/>
              </a:spcBef>
              <a:spcAft>
                <a:spcPts val="0"/>
              </a:spcAft>
              <a:buClr>
                <a:schemeClr val="dk1"/>
              </a:buClr>
              <a:buSzPts val="1900"/>
              <a:buChar char="○"/>
              <a:defRPr/>
            </a:lvl2pPr>
            <a:lvl3pPr indent="-349250" lvl="2" marL="1371600" algn="l">
              <a:lnSpc>
                <a:spcPct val="90000"/>
              </a:lnSpc>
              <a:spcBef>
                <a:spcPts val="1600"/>
              </a:spcBef>
              <a:spcAft>
                <a:spcPts val="0"/>
              </a:spcAft>
              <a:buClr>
                <a:schemeClr val="dk1"/>
              </a:buClr>
              <a:buSzPts val="1900"/>
              <a:buChar char="■"/>
              <a:defRPr/>
            </a:lvl3pPr>
            <a:lvl4pPr indent="-349250" lvl="3" marL="1828800" algn="l">
              <a:lnSpc>
                <a:spcPct val="90000"/>
              </a:lnSpc>
              <a:spcBef>
                <a:spcPts val="1600"/>
              </a:spcBef>
              <a:spcAft>
                <a:spcPts val="0"/>
              </a:spcAft>
              <a:buClr>
                <a:schemeClr val="dk1"/>
              </a:buClr>
              <a:buSzPts val="1900"/>
              <a:buChar char="●"/>
              <a:defRPr/>
            </a:lvl4pPr>
            <a:lvl5pPr indent="-349250" lvl="4" marL="2286000" algn="l">
              <a:lnSpc>
                <a:spcPct val="90000"/>
              </a:lnSpc>
              <a:spcBef>
                <a:spcPts val="1600"/>
              </a:spcBef>
              <a:spcAft>
                <a:spcPts val="0"/>
              </a:spcAft>
              <a:buClr>
                <a:schemeClr val="dk1"/>
              </a:buClr>
              <a:buSzPts val="1900"/>
              <a:buChar char="○"/>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sp>
        <p:nvSpPr>
          <p:cNvPr id="81" name="Google Shape;81;p1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1600"/>
              </a:spcBef>
              <a:spcAft>
                <a:spcPts val="0"/>
              </a:spcAft>
              <a:buClr>
                <a:schemeClr val="dk1"/>
              </a:buClr>
              <a:buSzPts val="1900"/>
              <a:buChar char="○"/>
              <a:defRPr/>
            </a:lvl2pPr>
            <a:lvl3pPr indent="-349250" lvl="2" marL="1371600" algn="l">
              <a:lnSpc>
                <a:spcPct val="90000"/>
              </a:lnSpc>
              <a:spcBef>
                <a:spcPts val="1600"/>
              </a:spcBef>
              <a:spcAft>
                <a:spcPts val="0"/>
              </a:spcAft>
              <a:buClr>
                <a:schemeClr val="dk1"/>
              </a:buClr>
              <a:buSzPts val="1900"/>
              <a:buChar char="■"/>
              <a:defRPr/>
            </a:lvl3pPr>
            <a:lvl4pPr indent="-349250" lvl="3" marL="1828800" algn="l">
              <a:lnSpc>
                <a:spcPct val="90000"/>
              </a:lnSpc>
              <a:spcBef>
                <a:spcPts val="1600"/>
              </a:spcBef>
              <a:spcAft>
                <a:spcPts val="0"/>
              </a:spcAft>
              <a:buClr>
                <a:schemeClr val="dk1"/>
              </a:buClr>
              <a:buSzPts val="1900"/>
              <a:buChar char="●"/>
              <a:defRPr/>
            </a:lvl4pPr>
            <a:lvl5pPr indent="-349250" lvl="4" marL="2286000" algn="l">
              <a:lnSpc>
                <a:spcPct val="90000"/>
              </a:lnSpc>
              <a:spcBef>
                <a:spcPts val="1600"/>
              </a:spcBef>
              <a:spcAft>
                <a:spcPts val="0"/>
              </a:spcAft>
              <a:buClr>
                <a:schemeClr val="dk1"/>
              </a:buClr>
              <a:buSzPts val="1900"/>
              <a:buChar char="○"/>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sp>
        <p:nvSpPr>
          <p:cNvPr id="82" name="Google Shape;82;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83" name="Google Shape;83;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84" name="Google Shape;84;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4" name="Google Shape;24;p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5" name="Google Shape;25;p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 name="Shape 26"/>
        <p:cNvGrpSpPr/>
        <p:nvPr/>
      </p:nvGrpSpPr>
      <p:grpSpPr>
        <a:xfrm>
          <a:off x="0" y="0"/>
          <a:ext cx="0" cy="0"/>
          <a:chOff x="0" y="0"/>
          <a:chExt cx="0" cy="0"/>
        </a:xfrm>
      </p:grpSpPr>
      <p:sp>
        <p:nvSpPr>
          <p:cNvPr id="27" name="Google Shape;27;p4"/>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28" name="Google Shape;28;p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5"/>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1" name="Google Shape;31;p5"/>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2" name="Google Shape;32;p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33" name="Shape 33"/>
        <p:cNvGrpSpPr/>
        <p:nvPr/>
      </p:nvGrpSpPr>
      <p:grpSpPr>
        <a:xfrm>
          <a:off x="0" y="0"/>
          <a:ext cx="0" cy="0"/>
          <a:chOff x="0" y="0"/>
          <a:chExt cx="0" cy="0"/>
        </a:xfrm>
      </p:grpSpPr>
      <p:sp>
        <p:nvSpPr>
          <p:cNvPr id="34" name="Google Shape;34;p6"/>
          <p:cNvSpPr/>
          <p:nvPr/>
        </p:nvSpPr>
        <p:spPr>
          <a:xfrm>
            <a:off x="0" y="0"/>
            <a:ext cx="12192000" cy="1150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35" name="Google Shape;35;p6"/>
          <p:cNvSpPr txBox="1"/>
          <p:nvPr>
            <p:ph type="title"/>
          </p:nvPr>
        </p:nvSpPr>
        <p:spPr>
          <a:xfrm>
            <a:off x="1000759" y="194783"/>
            <a:ext cx="10022700" cy="7608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 type="body"/>
          </p:nvPr>
        </p:nvSpPr>
        <p:spPr>
          <a:xfrm>
            <a:off x="646112" y="1560513"/>
            <a:ext cx="10899900" cy="4341900"/>
          </a:xfrm>
          <a:prstGeom prst="rect">
            <a:avLst/>
          </a:prstGeom>
          <a:noFill/>
          <a:ln>
            <a:noFill/>
          </a:ln>
        </p:spPr>
        <p:txBody>
          <a:bodyPr anchorCtr="0" anchor="t" bIns="45700" lIns="91425" spcFirstLastPara="1" rIns="91425" wrap="square" tIns="45700">
            <a:normAutofit/>
          </a:bodyPr>
          <a:lstStyle>
            <a:lvl1pPr indent="-381000" lvl="0" marL="457200" algn="l">
              <a:lnSpc>
                <a:spcPct val="110000"/>
              </a:lnSpc>
              <a:spcBef>
                <a:spcPts val="1000"/>
              </a:spcBef>
              <a:spcAft>
                <a:spcPts val="0"/>
              </a:spcAft>
              <a:buClr>
                <a:schemeClr val="dk1"/>
              </a:buClr>
              <a:buSzPts val="24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1" type="ftr"/>
          </p:nvPr>
        </p:nvSpPr>
        <p:spPr>
          <a:xfrm>
            <a:off x="201168" y="6356350"/>
            <a:ext cx="4837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6"/>
          <p:cNvSpPr txBox="1"/>
          <p:nvPr>
            <p:ph idx="10" type="dt"/>
          </p:nvPr>
        </p:nvSpPr>
        <p:spPr>
          <a:xfrm>
            <a:off x="7013448" y="6355080"/>
            <a:ext cx="43524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6"/>
          <p:cNvSpPr txBox="1"/>
          <p:nvPr>
            <p:ph idx="12" type="sldNum"/>
          </p:nvPr>
        </p:nvSpPr>
        <p:spPr>
          <a:xfrm>
            <a:off x="11365992" y="6356350"/>
            <a:ext cx="63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 name="Shape 40"/>
        <p:cNvGrpSpPr/>
        <p:nvPr/>
      </p:nvGrpSpPr>
      <p:grpSpPr>
        <a:xfrm>
          <a:off x="0" y="0"/>
          <a:ext cx="0" cy="0"/>
          <a:chOff x="0" y="0"/>
          <a:chExt cx="0" cy="0"/>
        </a:xfrm>
      </p:grpSpPr>
      <p:sp>
        <p:nvSpPr>
          <p:cNvPr id="41" name="Google Shape;41;p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2" name="Google Shape;42;p7"/>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3" name="Google Shape;43;p7"/>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4" name="Google Shape;44;p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Columns">
  <p:cSld name="Content 3 Columns">
    <p:spTree>
      <p:nvGrpSpPr>
        <p:cNvPr id="45" name="Shape 45"/>
        <p:cNvGrpSpPr/>
        <p:nvPr/>
      </p:nvGrpSpPr>
      <p:grpSpPr>
        <a:xfrm>
          <a:off x="0" y="0"/>
          <a:ext cx="0" cy="0"/>
          <a:chOff x="0" y="0"/>
          <a:chExt cx="0" cy="0"/>
        </a:xfrm>
      </p:grpSpPr>
      <p:sp>
        <p:nvSpPr>
          <p:cNvPr id="46" name="Google Shape;46;p8"/>
          <p:cNvSpPr/>
          <p:nvPr/>
        </p:nvSpPr>
        <p:spPr>
          <a:xfrm>
            <a:off x="0" y="0"/>
            <a:ext cx="12192000" cy="1150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47" name="Google Shape;47;p8"/>
          <p:cNvSpPr txBox="1"/>
          <p:nvPr>
            <p:ph type="title"/>
          </p:nvPr>
        </p:nvSpPr>
        <p:spPr>
          <a:xfrm>
            <a:off x="1879600" y="183988"/>
            <a:ext cx="9406500" cy="803400"/>
          </a:xfrm>
          <a:prstGeom prst="rect">
            <a:avLst/>
          </a:prstGeom>
          <a:noFill/>
          <a:ln>
            <a:noFill/>
          </a:ln>
        </p:spPr>
        <p:txBody>
          <a:bodyPr anchorCtr="0" anchor="ctr" bIns="45700" lIns="91425" spcFirstLastPara="1" rIns="91425" wrap="square" tIns="45700">
            <a:normAutofit/>
          </a:bodyPr>
          <a:lstStyle>
            <a:lvl1pPr lvl="0" algn="r">
              <a:lnSpc>
                <a:spcPct val="100000"/>
              </a:lnSpc>
              <a:spcBef>
                <a:spcPts val="0"/>
              </a:spcBef>
              <a:spcAft>
                <a:spcPts val="0"/>
              </a:spcAft>
              <a:buClr>
                <a:schemeClr val="lt1"/>
              </a:buClr>
              <a:buSzPts val="48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 type="body"/>
          </p:nvPr>
        </p:nvSpPr>
        <p:spPr>
          <a:xfrm>
            <a:off x="851300" y="1764193"/>
            <a:ext cx="3327300" cy="5976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accent2"/>
              </a:buClr>
              <a:buSzPts val="2400"/>
              <a:buNone/>
              <a:defRPr b="1" sz="2400">
                <a:solidFill>
                  <a:schemeClr val="accent2"/>
                </a:solidFill>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txBox="1"/>
          <p:nvPr>
            <p:ph idx="2" type="body"/>
          </p:nvPr>
        </p:nvSpPr>
        <p:spPr>
          <a:xfrm>
            <a:off x="851193" y="2374899"/>
            <a:ext cx="3327300" cy="3485700"/>
          </a:xfrm>
          <a:prstGeom prst="rect">
            <a:avLst/>
          </a:prstGeom>
          <a:noFill/>
          <a:ln>
            <a:noFill/>
          </a:ln>
        </p:spPr>
        <p:txBody>
          <a:bodyPr anchorCtr="0" anchor="t" bIns="45700" lIns="91425" spcFirstLastPara="1" rIns="91425" wrap="square" tIns="45700">
            <a:normAutofit/>
          </a:bodyPr>
          <a:lstStyle>
            <a:lvl1pPr indent="-355600" lvl="0" marL="457200" algn="l">
              <a:lnSpc>
                <a:spcPct val="110000"/>
              </a:lnSpc>
              <a:spcBef>
                <a:spcPts val="1000"/>
              </a:spcBef>
              <a:spcAft>
                <a:spcPts val="0"/>
              </a:spcAft>
              <a:buClr>
                <a:schemeClr val="dk1"/>
              </a:buClr>
              <a:buSzPts val="2000"/>
              <a:buChar char="•"/>
              <a:defRPr sz="2000"/>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
          <p:cNvSpPr txBox="1"/>
          <p:nvPr>
            <p:ph idx="3" type="body"/>
          </p:nvPr>
        </p:nvSpPr>
        <p:spPr>
          <a:xfrm>
            <a:off x="4432317" y="1764193"/>
            <a:ext cx="3327300" cy="5976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accent2"/>
              </a:buClr>
              <a:buSzPts val="2400"/>
              <a:buNone/>
              <a:defRPr b="1" sz="2400">
                <a:solidFill>
                  <a:schemeClr val="accent2"/>
                </a:solidFill>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
          <p:cNvSpPr txBox="1"/>
          <p:nvPr>
            <p:ph idx="4" type="body"/>
          </p:nvPr>
        </p:nvSpPr>
        <p:spPr>
          <a:xfrm>
            <a:off x="4432317" y="2374899"/>
            <a:ext cx="3327300" cy="3485700"/>
          </a:xfrm>
          <a:prstGeom prst="rect">
            <a:avLst/>
          </a:prstGeom>
          <a:noFill/>
          <a:ln>
            <a:noFill/>
          </a:ln>
        </p:spPr>
        <p:txBody>
          <a:bodyPr anchorCtr="0" anchor="t" bIns="45700" lIns="91425" spcFirstLastPara="1" rIns="91425" wrap="square" tIns="45700">
            <a:normAutofit/>
          </a:bodyPr>
          <a:lstStyle>
            <a:lvl1pPr indent="-355600" lvl="0" marL="457200" algn="l">
              <a:lnSpc>
                <a:spcPct val="110000"/>
              </a:lnSpc>
              <a:spcBef>
                <a:spcPts val="1000"/>
              </a:spcBef>
              <a:spcAft>
                <a:spcPts val="0"/>
              </a:spcAft>
              <a:buClr>
                <a:schemeClr val="dk1"/>
              </a:buClr>
              <a:buSzPts val="2000"/>
              <a:buChar char="•"/>
              <a:defRPr sz="2000"/>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8"/>
          <p:cNvSpPr txBox="1"/>
          <p:nvPr>
            <p:ph idx="5" type="body"/>
          </p:nvPr>
        </p:nvSpPr>
        <p:spPr>
          <a:xfrm>
            <a:off x="8025393" y="1764193"/>
            <a:ext cx="3327300" cy="5976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chemeClr val="accent2"/>
              </a:buClr>
              <a:buSzPts val="2400"/>
              <a:buNone/>
              <a:defRPr b="1" sz="2400">
                <a:solidFill>
                  <a:schemeClr val="accent2"/>
                </a:solidFill>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6" type="body"/>
          </p:nvPr>
        </p:nvSpPr>
        <p:spPr>
          <a:xfrm>
            <a:off x="8025393" y="2374899"/>
            <a:ext cx="3327300" cy="3485700"/>
          </a:xfrm>
          <a:prstGeom prst="rect">
            <a:avLst/>
          </a:prstGeom>
          <a:noFill/>
          <a:ln>
            <a:noFill/>
          </a:ln>
        </p:spPr>
        <p:txBody>
          <a:bodyPr anchorCtr="0" anchor="t" bIns="45700" lIns="91425" spcFirstLastPara="1" rIns="91425" wrap="square" tIns="45700">
            <a:normAutofit/>
          </a:bodyPr>
          <a:lstStyle>
            <a:lvl1pPr indent="-355600" lvl="0" marL="457200" algn="l">
              <a:lnSpc>
                <a:spcPct val="110000"/>
              </a:lnSpc>
              <a:spcBef>
                <a:spcPts val="1000"/>
              </a:spcBef>
              <a:spcAft>
                <a:spcPts val="0"/>
              </a:spcAft>
              <a:buClr>
                <a:schemeClr val="dk1"/>
              </a:buClr>
              <a:buSzPts val="2000"/>
              <a:buChar char="•"/>
              <a:defRPr sz="2000"/>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8"/>
          <p:cNvSpPr txBox="1"/>
          <p:nvPr>
            <p:ph idx="11" type="ftr"/>
          </p:nvPr>
        </p:nvSpPr>
        <p:spPr>
          <a:xfrm>
            <a:off x="201168" y="6356350"/>
            <a:ext cx="4837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5" name="Google Shape;55;p8"/>
          <p:cNvSpPr txBox="1"/>
          <p:nvPr>
            <p:ph idx="10" type="dt"/>
          </p:nvPr>
        </p:nvSpPr>
        <p:spPr>
          <a:xfrm>
            <a:off x="7013448" y="6355080"/>
            <a:ext cx="43524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 name="Google Shape;56;p8"/>
          <p:cNvSpPr txBox="1"/>
          <p:nvPr>
            <p:ph idx="12" type="sldNum"/>
          </p:nvPr>
        </p:nvSpPr>
        <p:spPr>
          <a:xfrm>
            <a:off x="11365992" y="6356350"/>
            <a:ext cx="63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1pPr>
            <a:lvl2pPr indent="0" lvl="1"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2pPr>
            <a:lvl3pPr indent="0" lvl="2"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3pPr>
            <a:lvl4pPr indent="0" lvl="3"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4pPr>
            <a:lvl5pPr indent="0" lvl="4"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5pPr>
            <a:lvl6pPr indent="0" lvl="5"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6pPr>
            <a:lvl7pPr indent="0" lvl="6"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7pPr>
            <a:lvl8pPr indent="0" lvl="7"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8pPr>
            <a:lvl9pPr indent="0" lvl="8" marL="0" marR="0" algn="r">
              <a:lnSpc>
                <a:spcPct val="100000"/>
              </a:lnSpc>
              <a:spcBef>
                <a:spcPts val="0"/>
              </a:spcBef>
              <a:spcAft>
                <a:spcPts val="0"/>
              </a:spcAft>
              <a:buClr>
                <a:srgbClr val="000000"/>
              </a:buClr>
              <a:buSzPts val="1050"/>
              <a:buFont typeface="Avenir"/>
              <a:buNone/>
              <a:defRPr b="0" i="0" sz="1050" u="none" cap="none" strike="noStrike">
                <a:solidFill>
                  <a:srgbClr val="000000"/>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9"/>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9" name="Google Shape;59;p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2" name="Google Shape;62;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3.png"/><Relationship Id="rId2" Type="http://schemas.openxmlformats.org/officeDocument/2006/relationships/image" Target="../media/image14.png"/><Relationship Id="rId3"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6" Type="http://schemas.openxmlformats.org/officeDocument/2006/relationships/slideLayout" Target="../slideLayouts/slideLayout3.xml"/><Relationship Id="rId18" Type="http://schemas.openxmlformats.org/officeDocument/2006/relationships/theme" Target="../theme/theme1.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Helvetica Neue"/>
              <a:buNone/>
              <a:defRPr b="0" i="0" sz="37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1"/>
              </a:buClr>
              <a:buSzPts val="2400"/>
              <a:buFont typeface="Helvetica Neue Light"/>
              <a:buChar char="●"/>
              <a:defRPr b="0" i="0" sz="2400" u="none" cap="none" strike="noStrike">
                <a:solidFill>
                  <a:schemeClr val="dk1"/>
                </a:solidFill>
                <a:latin typeface="Helvetica Neue Light"/>
                <a:ea typeface="Helvetica Neue Light"/>
                <a:cs typeface="Helvetica Neue Light"/>
                <a:sym typeface="Helvetica Neue Light"/>
              </a:defRPr>
            </a:lvl1pPr>
            <a:lvl2pPr indent="-349250" lvl="1" marL="9144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2pPr>
            <a:lvl3pPr indent="-349250" lvl="2" marL="13716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3pPr>
            <a:lvl4pPr indent="-349250" lvl="3" marL="18288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4pPr>
            <a:lvl5pPr indent="-349250" lvl="4" marL="22860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5pPr>
            <a:lvl6pPr indent="-349250" lvl="5" marL="27432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6pPr>
            <a:lvl7pPr indent="-349250" lvl="6" marL="32004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7pPr>
            <a:lvl8pPr indent="-349250" lvl="7" marL="36576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8pPr>
            <a:lvl9pPr indent="-349250" lvl="8" marL="4114800" marR="0" rtl="0" algn="l">
              <a:lnSpc>
                <a:spcPct val="115000"/>
              </a:lnSpc>
              <a:spcBef>
                <a:spcPts val="0"/>
              </a:spcBef>
              <a:spcAft>
                <a:spcPts val="0"/>
              </a:spcAft>
              <a:buClr>
                <a:schemeClr val="dk1"/>
              </a:buClr>
              <a:buSzPts val="1900"/>
              <a:buFont typeface="Helvetica Neue Light"/>
              <a:buChar char="■"/>
              <a:defRPr b="0" i="0" sz="1900" u="none" cap="none" strike="noStrike">
                <a:solidFill>
                  <a:schemeClr val="dk1"/>
                </a:solidFill>
                <a:latin typeface="Helvetica Neue Light"/>
                <a:ea typeface="Helvetica Neue Light"/>
                <a:cs typeface="Helvetica Neue Light"/>
                <a:sym typeface="Helvetica Neue Light"/>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3" name="Google Shape;13;p1"/>
          <p:cNvCxnSpPr/>
          <p:nvPr/>
        </p:nvCxnSpPr>
        <p:spPr>
          <a:xfrm>
            <a:off x="522333" y="5949467"/>
            <a:ext cx="11369100" cy="0"/>
          </a:xfrm>
          <a:prstGeom prst="straightConnector1">
            <a:avLst/>
          </a:prstGeom>
          <a:noFill/>
          <a:ln cap="flat" cmpd="sng" w="12700">
            <a:solidFill>
              <a:srgbClr val="595959"/>
            </a:solidFill>
            <a:prstDash val="solid"/>
            <a:round/>
            <a:headEnd len="sm" w="sm" type="none"/>
            <a:tailEnd len="sm" w="sm" type="none"/>
          </a:ln>
        </p:spPr>
      </p:cxnSp>
      <p:pic>
        <p:nvPicPr>
          <p:cNvPr id="14" name="Google Shape;14;p1"/>
          <p:cNvPicPr preferRelativeResize="0"/>
          <p:nvPr/>
        </p:nvPicPr>
        <p:blipFill rotWithShape="1">
          <a:blip r:embed="rId1">
            <a:alphaModFix/>
          </a:blip>
          <a:srcRect b="0" l="0" r="0" t="0"/>
          <a:stretch/>
        </p:blipFill>
        <p:spPr>
          <a:xfrm>
            <a:off x="5341370" y="6091842"/>
            <a:ext cx="1876569" cy="552533"/>
          </a:xfrm>
          <a:prstGeom prst="rect">
            <a:avLst/>
          </a:prstGeom>
          <a:noFill/>
          <a:ln>
            <a:noFill/>
          </a:ln>
        </p:spPr>
      </p:pic>
      <p:pic>
        <p:nvPicPr>
          <p:cNvPr id="15" name="Google Shape;15;p1" title="Pre College Engineering Program (Black).png"/>
          <p:cNvPicPr preferRelativeResize="0"/>
          <p:nvPr/>
        </p:nvPicPr>
        <p:blipFill rotWithShape="1">
          <a:blip r:embed="rId2">
            <a:alphaModFix/>
          </a:blip>
          <a:srcRect b="0" l="0" r="0" t="0"/>
          <a:stretch/>
        </p:blipFill>
        <p:spPr>
          <a:xfrm>
            <a:off x="468852" y="6129158"/>
            <a:ext cx="3636834" cy="477900"/>
          </a:xfrm>
          <a:prstGeom prst="rect">
            <a:avLst/>
          </a:prstGeom>
          <a:noFill/>
          <a:ln>
            <a:noFill/>
          </a:ln>
        </p:spPr>
      </p:pic>
      <p:pic>
        <p:nvPicPr>
          <p:cNvPr id="16" name="Google Shape;16;p1"/>
          <p:cNvPicPr preferRelativeResize="0"/>
          <p:nvPr/>
        </p:nvPicPr>
        <p:blipFill rotWithShape="1">
          <a:blip r:embed="rId3">
            <a:alphaModFix/>
          </a:blip>
          <a:srcRect b="0" l="0" r="0" t="0"/>
          <a:stretch/>
        </p:blipFill>
        <p:spPr>
          <a:xfrm>
            <a:off x="8453621" y="6129158"/>
            <a:ext cx="3322793" cy="477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o365coloradoedu-my.sharepoint.com/:w:/g/personal/jennltay_colorado_edu/Ef39z3E6pwdImnWpYS6x_LEBzuNbfuiPUsmeuGnFTcrPgw?e=iffcHX" TargetMode="Externa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hyperlink" Target="http://www.youtube.com/watch?v=Y-bVwPRy_no" TargetMode="External"/><Relationship Id="rId5"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hyperlink" Target="http://www.youtube.com/watch?v=GCBGIPsB-qw" TargetMode="External"/><Relationship Id="rId5"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codap.concord.org/" TargetMode="Externa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38.png"/><Relationship Id="rId8"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cbsnews.com/video/cities-on-fire-the-urban-heat-island-effect/" TargetMode="External"/><Relationship Id="rId4" Type="http://schemas.openxmlformats.org/officeDocument/2006/relationships/hyperlink" Target="https://www.youtube.com/watch?v=6slsPypli0g" TargetMode="External"/><Relationship Id="rId5" Type="http://schemas.openxmlformats.org/officeDocument/2006/relationships/hyperlink" Target="https://www.usatoday.com/videos/news/2022/07/25/urban-heat-islands-impact-cities-most-vulnerable-populations/10149163002/" TargetMode="External"/><Relationship Id="rId6" Type="http://schemas.openxmlformats.org/officeDocument/2006/relationships/hyperlink" Target="https://www.fox5vegas.com/2023/04/19/urban-heat-island-effect-silent-killer-has-major-impact-las-vegas/" TargetMode="External"/><Relationship Id="rId7" Type="http://schemas.openxmlformats.org/officeDocument/2006/relationships/hyperlink" Target="https://www.neom.com/en-us/regions/thelin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jp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youtube.com/watch?v=6KaNHkcNi6s"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idx="1" type="subTitle"/>
          </p:nvPr>
        </p:nvSpPr>
        <p:spPr>
          <a:xfrm>
            <a:off x="526533" y="4779917"/>
            <a:ext cx="11360700" cy="1056900"/>
          </a:xfrm>
          <a:prstGeom prst="rect">
            <a:avLst/>
          </a:prstGeom>
          <a:noFill/>
          <a:ln>
            <a:noFill/>
          </a:ln>
        </p:spPr>
        <p:txBody>
          <a:bodyPr anchorCtr="0" anchor="t" bIns="45700" lIns="91425" spcFirstLastPara="1" rIns="91425" wrap="square" tIns="45700">
            <a:normAutofit fontScale="70000"/>
          </a:bodyPr>
          <a:lstStyle/>
          <a:p>
            <a:pPr indent="0" lvl="0" marL="0" rtl="0" algn="ctr">
              <a:lnSpc>
                <a:spcPct val="100000"/>
              </a:lnSpc>
              <a:spcBef>
                <a:spcPts val="1000"/>
              </a:spcBef>
              <a:spcAft>
                <a:spcPts val="0"/>
              </a:spcAft>
              <a:buSzPct val="82130"/>
              <a:buNone/>
            </a:pPr>
            <a:r>
              <a:rPr lang="en-US" sz="5300">
                <a:latin typeface="Helvetica Neue Light"/>
                <a:ea typeface="Helvetica Neue Light"/>
                <a:cs typeface="Helvetica Neue Light"/>
                <a:sym typeface="Helvetica Neue Light"/>
              </a:rPr>
              <a:t>TerraROVER</a:t>
            </a:r>
            <a:r>
              <a:rPr lang="en-US" sz="5300"/>
              <a:t> UHIP Environmental</a:t>
            </a:r>
            <a:r>
              <a:rPr lang="en-US" sz="5300">
                <a:latin typeface="Helvetica Neue Light"/>
                <a:ea typeface="Helvetica Neue Light"/>
                <a:cs typeface="Helvetica Neue Light"/>
                <a:sym typeface="Helvetica Neue Light"/>
              </a:rPr>
              <a:t> Design Challenge</a:t>
            </a:r>
            <a:endParaRPr sz="5300">
              <a:solidFill>
                <a:schemeClr val="dk1"/>
              </a:solidFill>
              <a:latin typeface="Helvetica Neue Light"/>
              <a:ea typeface="Helvetica Neue Light"/>
              <a:cs typeface="Helvetica Neue Light"/>
              <a:sym typeface="Helvetica Neue Light"/>
            </a:endParaRPr>
          </a:p>
        </p:txBody>
      </p:sp>
      <p:cxnSp>
        <p:nvCxnSpPr>
          <p:cNvPr id="90" name="Google Shape;90;p16"/>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pic>
        <p:nvPicPr>
          <p:cNvPr descr="Image result for cu boulder engineering center" id="91" name="Google Shape;91;p16"/>
          <p:cNvPicPr preferRelativeResize="0"/>
          <p:nvPr/>
        </p:nvPicPr>
        <p:blipFill rotWithShape="1">
          <a:blip r:embed="rId3">
            <a:alphaModFix/>
          </a:blip>
          <a:srcRect b="0" l="0" r="0" t="0"/>
          <a:stretch/>
        </p:blipFill>
        <p:spPr>
          <a:xfrm>
            <a:off x="0" y="0"/>
            <a:ext cx="12192000" cy="4576783"/>
          </a:xfrm>
          <a:prstGeom prst="rect">
            <a:avLst/>
          </a:prstGeom>
          <a:noFill/>
          <a:ln>
            <a:noFill/>
          </a:ln>
        </p:spPr>
      </p:pic>
      <p:sp>
        <p:nvSpPr>
          <p:cNvPr id="92" name="Google Shape;92;p16"/>
          <p:cNvSpPr txBox="1"/>
          <p:nvPr/>
        </p:nvSpPr>
        <p:spPr>
          <a:xfrm>
            <a:off x="14938167" y="5221367"/>
            <a:ext cx="80949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pic>
        <p:nvPicPr>
          <p:cNvPr id="93" name="Google Shape;93;p16"/>
          <p:cNvPicPr preferRelativeResize="0"/>
          <p:nvPr/>
        </p:nvPicPr>
        <p:blipFill rotWithShape="1">
          <a:blip r:embed="rId4">
            <a:alphaModFix/>
          </a:blip>
          <a:srcRect b="0" l="0" r="0" t="0"/>
          <a:stretch/>
        </p:blipFill>
        <p:spPr>
          <a:xfrm rot="-606629">
            <a:off x="269941" y="3245888"/>
            <a:ext cx="2330646" cy="1414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cxnSp>
        <p:nvCxnSpPr>
          <p:cNvPr id="167" name="Google Shape;167;p25"/>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68" name="Google Shape;168;p25"/>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69" name="Google Shape;169;p25"/>
          <p:cNvSpPr txBox="1"/>
          <p:nvPr>
            <p:ph type="title"/>
          </p:nvPr>
        </p:nvSpPr>
        <p:spPr>
          <a:xfrm>
            <a:off x="415600" y="594125"/>
            <a:ext cx="7013100" cy="1571700"/>
          </a:xfrm>
          <a:prstGeom prst="rect">
            <a:avLst/>
          </a:prstGeom>
          <a:noFill/>
          <a:ln>
            <a:noFill/>
          </a:ln>
        </p:spPr>
        <p:txBody>
          <a:bodyPr anchorCtr="0" anchor="b" bIns="124675" lIns="124675" spcFirstLastPara="1" rIns="124675" wrap="square" tIns="124675">
            <a:noAutofit/>
          </a:bodyPr>
          <a:lstStyle/>
          <a:p>
            <a:pPr indent="0" lvl="0" marL="0" rtl="0" algn="l">
              <a:lnSpc>
                <a:spcPct val="100000"/>
              </a:lnSpc>
              <a:spcBef>
                <a:spcPts val="0"/>
              </a:spcBef>
              <a:spcAft>
                <a:spcPts val="0"/>
              </a:spcAft>
              <a:buSzPts val="990"/>
              <a:buNone/>
            </a:pPr>
            <a:r>
              <a:rPr b="1" lang="en-US" sz="2600"/>
              <a:t>How do natural and human-made surfaces affect Earth's surface temperature?</a:t>
            </a:r>
            <a:endParaRPr b="1" sz="2600"/>
          </a:p>
          <a:p>
            <a:pPr indent="0" lvl="0" marL="0" rtl="0" algn="l">
              <a:lnSpc>
                <a:spcPct val="100000"/>
              </a:lnSpc>
              <a:spcBef>
                <a:spcPts val="0"/>
              </a:spcBef>
              <a:spcAft>
                <a:spcPts val="0"/>
              </a:spcAft>
              <a:buSzPts val="990"/>
              <a:buNone/>
            </a:pPr>
            <a:r>
              <a:t/>
            </a:r>
            <a:endParaRPr sz="2970"/>
          </a:p>
        </p:txBody>
      </p:sp>
      <p:sp>
        <p:nvSpPr>
          <p:cNvPr id="170" name="Google Shape;170;p25"/>
          <p:cNvSpPr txBox="1"/>
          <p:nvPr>
            <p:ph idx="1" type="body"/>
          </p:nvPr>
        </p:nvSpPr>
        <p:spPr>
          <a:xfrm>
            <a:off x="415600" y="1673925"/>
            <a:ext cx="7013100" cy="4208100"/>
          </a:xfrm>
          <a:prstGeom prst="rect">
            <a:avLst/>
          </a:prstGeom>
          <a:noFill/>
          <a:ln>
            <a:noFill/>
          </a:ln>
        </p:spPr>
        <p:txBody>
          <a:bodyPr anchorCtr="0" anchor="t" bIns="124675" lIns="124675" spcFirstLastPara="1" rIns="124675" wrap="square" tIns="124675">
            <a:normAutofit/>
          </a:bodyPr>
          <a:lstStyle/>
          <a:p>
            <a:pPr indent="0" lvl="0" marL="0" rtl="0" algn="l">
              <a:lnSpc>
                <a:spcPct val="100000"/>
              </a:lnSpc>
              <a:spcBef>
                <a:spcPts val="0"/>
              </a:spcBef>
              <a:spcAft>
                <a:spcPts val="0"/>
              </a:spcAft>
              <a:buClr>
                <a:schemeClr val="dk1"/>
              </a:buClr>
              <a:buSzPts val="2200"/>
              <a:buFont typeface="Arial"/>
              <a:buNone/>
            </a:pPr>
            <a:r>
              <a:rPr lang="en-US" sz="2200" u="sng">
                <a:solidFill>
                  <a:schemeClr val="accent1"/>
                </a:solidFill>
                <a:latin typeface="Helvetica Neue Light"/>
                <a:ea typeface="Helvetica Neue Light"/>
                <a:cs typeface="Helvetica Neue Light"/>
                <a:sym typeface="Helvetica Neue Light"/>
                <a:hlinkClick r:id="rId3">
                  <a:extLst>
                    <a:ext uri="{A12FA001-AC4F-418D-AE19-62706E023703}">
                      <ahyp:hlinkClr val="tx"/>
                    </a:ext>
                  </a:extLst>
                </a:hlinkClick>
              </a:rPr>
              <a:t>Land Cover &amp; Surface Temp Exploration:</a:t>
            </a:r>
            <a:endParaRPr sz="2400">
              <a:solidFill>
                <a:schemeClr val="accent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200"/>
              <a:buFont typeface="Helvetica Neue Light"/>
              <a:buChar char="•"/>
            </a:pPr>
            <a:r>
              <a:rPr lang="en-US" sz="2200">
                <a:solidFill>
                  <a:schemeClr val="dk1"/>
                </a:solidFill>
                <a:latin typeface="Helvetica Neue Light"/>
                <a:ea typeface="Helvetica Neue Light"/>
                <a:cs typeface="Helvetica Neue Light"/>
                <a:sym typeface="Helvetica Neue Light"/>
              </a:rPr>
              <a:t>In </a:t>
            </a:r>
            <a:r>
              <a:rPr lang="en-US" sz="2200"/>
              <a:t>teams</a:t>
            </a:r>
            <a:r>
              <a:rPr lang="en-US" sz="2200">
                <a:solidFill>
                  <a:schemeClr val="dk1"/>
                </a:solidFill>
                <a:latin typeface="Helvetica Neue Light"/>
                <a:ea typeface="Helvetica Neue Light"/>
                <a:cs typeface="Helvetica Neue Light"/>
                <a:sym typeface="Helvetica Neue Light"/>
              </a:rPr>
              <a:t>, use an IR thermometer to measure the temperature of nearby outdoor natural and human</a:t>
            </a:r>
            <a:r>
              <a:rPr lang="en-US" sz="2200"/>
              <a:t>-made surfaces in the </a:t>
            </a:r>
            <a:r>
              <a:rPr lang="en-US" sz="2200">
                <a:solidFill>
                  <a:schemeClr val="dk1"/>
                </a:solidFill>
                <a:latin typeface="Helvetica Neue Light"/>
                <a:ea typeface="Helvetica Neue Light"/>
                <a:cs typeface="Helvetica Neue Light"/>
                <a:sym typeface="Helvetica Neue Light"/>
              </a:rPr>
              <a:t>sun and shade.</a:t>
            </a:r>
            <a:endParaRPr sz="24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200"/>
              <a:buFont typeface="Helvetica Neue Light"/>
              <a:buChar char="•"/>
            </a:pPr>
            <a:r>
              <a:rPr lang="en-US" sz="2200">
                <a:solidFill>
                  <a:schemeClr val="dk1"/>
                </a:solidFill>
                <a:latin typeface="Helvetica Neue Light"/>
                <a:ea typeface="Helvetica Neue Light"/>
                <a:cs typeface="Helvetica Neue Light"/>
                <a:sym typeface="Helvetica Neue Light"/>
              </a:rPr>
              <a:t>DO NOT POINT THE IR THERMOMETER AT PEOPLE!!!</a:t>
            </a:r>
            <a:endParaRPr sz="24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200"/>
              <a:buFont typeface="Helvetica Neue Light"/>
              <a:buChar char="•"/>
            </a:pPr>
            <a:r>
              <a:rPr lang="en-US" sz="2200">
                <a:solidFill>
                  <a:schemeClr val="dk1"/>
                </a:solidFill>
                <a:latin typeface="Helvetica Neue Light"/>
                <a:ea typeface="Helvetica Neue Light"/>
                <a:cs typeface="Helvetica Neue Light"/>
                <a:sym typeface="Helvetica Neue Light"/>
              </a:rPr>
              <a:t>Record your temp data in degrees Fahrenheit (°F</a:t>
            </a:r>
            <a:r>
              <a:rPr lang="en-US" sz="2200"/>
              <a:t>).</a:t>
            </a:r>
            <a:endParaRPr sz="2200"/>
          </a:p>
          <a:p>
            <a:pPr indent="-228600" lvl="0" marL="228600" rtl="0" algn="l">
              <a:lnSpc>
                <a:spcPct val="100000"/>
              </a:lnSpc>
              <a:spcBef>
                <a:spcPts val="1000"/>
              </a:spcBef>
              <a:spcAft>
                <a:spcPts val="0"/>
              </a:spcAft>
              <a:buClr>
                <a:schemeClr val="dk1"/>
              </a:buClr>
              <a:buSzPts val="2200"/>
              <a:buFont typeface="Helvetica Neue Light"/>
              <a:buChar char="•"/>
            </a:pPr>
            <a:r>
              <a:rPr lang="en-US" sz="2200"/>
              <a:t>You have 10 minutes to collect data.</a:t>
            </a:r>
            <a:endParaRPr sz="2200"/>
          </a:p>
          <a:p>
            <a:pPr indent="-228600" lvl="0" marL="228600" rtl="0" algn="l">
              <a:lnSpc>
                <a:spcPct val="100000"/>
              </a:lnSpc>
              <a:spcBef>
                <a:spcPts val="1000"/>
              </a:spcBef>
              <a:spcAft>
                <a:spcPts val="0"/>
              </a:spcAft>
              <a:buClr>
                <a:schemeClr val="dk1"/>
              </a:buClr>
              <a:buSzPts val="2200"/>
              <a:buFont typeface="Helvetica Neue Light"/>
              <a:buChar char="•"/>
            </a:pPr>
            <a:r>
              <a:rPr lang="en-US" sz="2200">
                <a:solidFill>
                  <a:schemeClr val="dk1"/>
                </a:solidFill>
                <a:latin typeface="Helvetica Neue Light"/>
                <a:ea typeface="Helvetica Neue Light"/>
                <a:cs typeface="Helvetica Neue Light"/>
                <a:sym typeface="Helvetica Neue Light"/>
              </a:rPr>
              <a:t>We will </a:t>
            </a:r>
            <a:r>
              <a:rPr lang="en-US" sz="2200"/>
              <a:t>analyze the temperature data </a:t>
            </a:r>
            <a:r>
              <a:rPr lang="en-US" sz="2200">
                <a:solidFill>
                  <a:schemeClr val="dk1"/>
                </a:solidFill>
                <a:latin typeface="Helvetica Neue Light"/>
                <a:ea typeface="Helvetica Neue Light"/>
                <a:cs typeface="Helvetica Neue Light"/>
                <a:sym typeface="Helvetica Neue Light"/>
              </a:rPr>
              <a:t>back in class.</a:t>
            </a:r>
            <a:endParaRPr sz="2200"/>
          </a:p>
        </p:txBody>
      </p:sp>
      <p:sp>
        <p:nvSpPr>
          <p:cNvPr id="171" name="Google Shape;171;p25"/>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descr="View of earth from space" id="172" name="Google Shape;172;p25"/>
          <p:cNvPicPr preferRelativeResize="0"/>
          <p:nvPr/>
        </p:nvPicPr>
        <p:blipFill rotWithShape="1">
          <a:blip r:embed="rId4">
            <a:alphaModFix/>
          </a:blip>
          <a:srcRect b="0" l="29448" r="29444" t="0"/>
          <a:stretch/>
        </p:blipFill>
        <p:spPr>
          <a:xfrm>
            <a:off x="7428824" y="-142799"/>
            <a:ext cx="4501493" cy="60922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6"/>
          <p:cNvPicPr preferRelativeResize="0"/>
          <p:nvPr>
            <p:ph idx="2" type="pic"/>
          </p:nvPr>
        </p:nvPicPr>
        <p:blipFill rotWithShape="1">
          <a:blip r:embed="rId3">
            <a:alphaModFix/>
          </a:blip>
          <a:srcRect b="7689" l="16750" r="16750" t="0"/>
          <a:stretch/>
        </p:blipFill>
        <p:spPr>
          <a:xfrm>
            <a:off x="6460800" y="1176263"/>
            <a:ext cx="5731200" cy="4773225"/>
          </a:xfrm>
          <a:prstGeom prst="rect">
            <a:avLst/>
          </a:prstGeom>
          <a:noFill/>
          <a:ln>
            <a:noFill/>
          </a:ln>
        </p:spPr>
      </p:pic>
      <p:cxnSp>
        <p:nvCxnSpPr>
          <p:cNvPr id="178" name="Google Shape;178;p26"/>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79" name="Google Shape;179;p26"/>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80" name="Google Shape;180;p26"/>
          <p:cNvSpPr txBox="1"/>
          <p:nvPr>
            <p:ph type="title"/>
          </p:nvPr>
        </p:nvSpPr>
        <p:spPr>
          <a:xfrm>
            <a:off x="766375" y="0"/>
            <a:ext cx="10881000" cy="716700"/>
          </a:xfrm>
          <a:prstGeom prst="rect">
            <a:avLst/>
          </a:prstGeom>
          <a:noFill/>
          <a:ln>
            <a:noFill/>
          </a:ln>
        </p:spPr>
        <p:txBody>
          <a:bodyPr anchorCtr="0" anchor="b" bIns="124675" lIns="124675" spcFirstLastPara="1" rIns="124675" wrap="square" tIns="124675">
            <a:noAutofit/>
          </a:bodyPr>
          <a:lstStyle/>
          <a:p>
            <a:pPr indent="0" lvl="0" marL="0" rtl="0" algn="ctr">
              <a:lnSpc>
                <a:spcPct val="100000"/>
              </a:lnSpc>
              <a:spcBef>
                <a:spcPts val="0"/>
              </a:spcBef>
              <a:spcAft>
                <a:spcPts val="0"/>
              </a:spcAft>
              <a:buSzPts val="990"/>
              <a:buNone/>
            </a:pPr>
            <a:r>
              <a:rPr b="1" lang="en-US" sz="3500">
                <a:latin typeface="Helvetica Neue"/>
                <a:ea typeface="Helvetica Neue"/>
                <a:cs typeface="Helvetica Neue"/>
                <a:sym typeface="Helvetica Neue"/>
              </a:rPr>
              <a:t>What</a:t>
            </a:r>
            <a:r>
              <a:rPr b="1" lang="en-US" sz="3500"/>
              <a:t>’s</a:t>
            </a:r>
            <a:r>
              <a:rPr b="1" lang="en-US" sz="3500">
                <a:latin typeface="Helvetica Neue"/>
                <a:ea typeface="Helvetica Neue"/>
                <a:cs typeface="Helvetica Neue"/>
                <a:sym typeface="Helvetica Neue"/>
              </a:rPr>
              <a:t> UHIP and why should we care about it?</a:t>
            </a:r>
            <a:endParaRPr sz="2970"/>
          </a:p>
        </p:txBody>
      </p:sp>
      <p:sp>
        <p:nvSpPr>
          <p:cNvPr id="181" name="Google Shape;181;p26"/>
          <p:cNvSpPr txBox="1"/>
          <p:nvPr>
            <p:ph idx="1" type="body"/>
          </p:nvPr>
        </p:nvSpPr>
        <p:spPr>
          <a:xfrm>
            <a:off x="153900" y="3999175"/>
            <a:ext cx="6306900" cy="1950300"/>
          </a:xfrm>
          <a:prstGeom prst="rect">
            <a:avLst/>
          </a:prstGeom>
          <a:noFill/>
          <a:ln>
            <a:noFill/>
          </a:ln>
        </p:spPr>
        <p:txBody>
          <a:bodyPr anchorCtr="0" anchor="t" bIns="124675" lIns="124675" spcFirstLastPara="1" rIns="124675" wrap="square" tIns="124675">
            <a:normAutofit fontScale="92500" lnSpcReduction="10000"/>
          </a:bodyPr>
          <a:lstStyle/>
          <a:p>
            <a:pPr indent="0" lvl="0" marL="57150" rtl="0" algn="l">
              <a:lnSpc>
                <a:spcPct val="110000"/>
              </a:lnSpc>
              <a:spcBef>
                <a:spcPts val="1000"/>
              </a:spcBef>
              <a:spcAft>
                <a:spcPts val="0"/>
              </a:spcAft>
              <a:buSzPct val="84210"/>
              <a:buNone/>
            </a:pPr>
            <a:r>
              <a:rPr lang="en-US" sz="1900">
                <a:solidFill>
                  <a:schemeClr val="dk1"/>
                </a:solidFill>
                <a:latin typeface="Helvetica Neue Light"/>
                <a:ea typeface="Helvetica Neue Light"/>
                <a:cs typeface="Helvetica Neue Light"/>
                <a:sym typeface="Helvetica Neue Light"/>
              </a:rPr>
              <a:t>As a group, </a:t>
            </a:r>
            <a:r>
              <a:rPr lang="en-US" sz="1900"/>
              <a:t>watch</a:t>
            </a:r>
            <a:r>
              <a:rPr lang="en-US" sz="1900">
                <a:solidFill>
                  <a:schemeClr val="dk1"/>
                </a:solidFill>
                <a:latin typeface="Helvetica Neue Light"/>
                <a:ea typeface="Helvetica Neue Light"/>
                <a:cs typeface="Helvetica Neue Light"/>
                <a:sym typeface="Helvetica Neue Light"/>
              </a:rPr>
              <a:t> </a:t>
            </a:r>
            <a:r>
              <a:rPr lang="en-US" sz="1900"/>
              <a:t>the</a:t>
            </a:r>
            <a:r>
              <a:rPr lang="en-US" sz="1900"/>
              <a:t> video and </a:t>
            </a:r>
            <a:r>
              <a:rPr lang="en-US" sz="1900">
                <a:solidFill>
                  <a:schemeClr val="dk1"/>
                </a:solidFill>
                <a:latin typeface="Helvetica Neue Light"/>
                <a:ea typeface="Helvetica Neue Light"/>
                <a:cs typeface="Helvetica Neue Light"/>
                <a:sym typeface="Helvetica Neue Light"/>
              </a:rPr>
              <a:t>discuss the causes, </a:t>
            </a:r>
            <a:r>
              <a:rPr lang="en-US" sz="1900"/>
              <a:t>effects</a:t>
            </a:r>
            <a:r>
              <a:rPr lang="en-US" sz="1900">
                <a:solidFill>
                  <a:schemeClr val="dk1"/>
                </a:solidFill>
                <a:latin typeface="Helvetica Neue Light"/>
                <a:ea typeface="Helvetica Neue Light"/>
                <a:cs typeface="Helvetica Neue Light"/>
                <a:sym typeface="Helvetica Neue Light"/>
              </a:rPr>
              <a:t>, and solutions for dea</a:t>
            </a:r>
            <a:r>
              <a:rPr lang="en-US" sz="1900"/>
              <a:t>ling with the impacts of </a:t>
            </a:r>
            <a:r>
              <a:rPr lang="en-US" sz="1900">
                <a:solidFill>
                  <a:schemeClr val="dk1"/>
                </a:solidFill>
                <a:latin typeface="Helvetica Neue Light"/>
                <a:ea typeface="Helvetica Neue Light"/>
                <a:cs typeface="Helvetica Neue Light"/>
                <a:sym typeface="Helvetica Neue Light"/>
              </a:rPr>
              <a:t>UHIP:</a:t>
            </a:r>
            <a:endParaRPr sz="1900"/>
          </a:p>
          <a:p>
            <a:pPr indent="-410051" lvl="0" marL="457200" rtl="0" algn="l">
              <a:lnSpc>
                <a:spcPct val="110000"/>
              </a:lnSpc>
              <a:spcBef>
                <a:spcPts val="1500"/>
              </a:spcBef>
              <a:spcAft>
                <a:spcPts val="0"/>
              </a:spcAft>
              <a:buClr>
                <a:srgbClr val="595959"/>
              </a:buClr>
              <a:buSzPct val="100000"/>
              <a:buAutoNum type="arabicPeriod"/>
            </a:pPr>
            <a:r>
              <a:rPr lang="en-US" sz="1900">
                <a:solidFill>
                  <a:schemeClr val="dk1"/>
                </a:solidFill>
                <a:latin typeface="Helvetica Neue Light"/>
                <a:ea typeface="Helvetica Neue Light"/>
                <a:cs typeface="Helvetica Neue Light"/>
                <a:sym typeface="Helvetica Neue Light"/>
              </a:rPr>
              <a:t>What causes Urban Heat Islands? </a:t>
            </a:r>
            <a:endParaRPr sz="1900"/>
          </a:p>
          <a:p>
            <a:pPr indent="-410051" lvl="0" marL="457200" rtl="0" algn="l">
              <a:lnSpc>
                <a:spcPct val="110000"/>
              </a:lnSpc>
              <a:spcBef>
                <a:spcPts val="500"/>
              </a:spcBef>
              <a:spcAft>
                <a:spcPts val="0"/>
              </a:spcAft>
              <a:buClr>
                <a:srgbClr val="595959"/>
              </a:buClr>
              <a:buSzPct val="100000"/>
              <a:buAutoNum type="arabicPeriod"/>
            </a:pPr>
            <a:r>
              <a:rPr lang="en-US" sz="1900">
                <a:solidFill>
                  <a:schemeClr val="dk1"/>
                </a:solidFill>
                <a:latin typeface="Helvetica Neue Light"/>
                <a:ea typeface="Helvetica Neue Light"/>
                <a:cs typeface="Helvetica Neue Light"/>
                <a:sym typeface="Helvetica Neue Light"/>
              </a:rPr>
              <a:t>What are the impacts of Urban Heat Islands? </a:t>
            </a:r>
            <a:endParaRPr sz="1900">
              <a:solidFill>
                <a:schemeClr val="dk1"/>
              </a:solidFill>
              <a:latin typeface="Helvetica Neue Light"/>
              <a:ea typeface="Helvetica Neue Light"/>
              <a:cs typeface="Helvetica Neue Light"/>
              <a:sym typeface="Helvetica Neue Light"/>
            </a:endParaRPr>
          </a:p>
          <a:p>
            <a:pPr indent="-392430" lvl="0" marL="457200" rtl="0" algn="l">
              <a:lnSpc>
                <a:spcPct val="110000"/>
              </a:lnSpc>
              <a:spcBef>
                <a:spcPts val="500"/>
              </a:spcBef>
              <a:spcAft>
                <a:spcPts val="500"/>
              </a:spcAft>
              <a:buClr>
                <a:srgbClr val="595959"/>
              </a:buClr>
              <a:buSzPct val="84210"/>
              <a:buAutoNum type="arabicPeriod"/>
            </a:pPr>
            <a:r>
              <a:rPr lang="en-US" sz="1900">
                <a:solidFill>
                  <a:schemeClr val="dk1"/>
                </a:solidFill>
                <a:latin typeface="Helvetica Neue Light"/>
                <a:ea typeface="Helvetica Neue Light"/>
                <a:cs typeface="Helvetica Neue Light"/>
                <a:sym typeface="Helvetica Neue Light"/>
              </a:rPr>
              <a:t>What are possible solutions for Urban Heat Islands?</a:t>
            </a:r>
            <a:r>
              <a:rPr i="1" lang="en-US" sz="2000">
                <a:solidFill>
                  <a:schemeClr val="dk1"/>
                </a:solidFill>
                <a:latin typeface="Helvetica Neue Light"/>
                <a:ea typeface="Helvetica Neue Light"/>
                <a:cs typeface="Helvetica Neue Light"/>
                <a:sym typeface="Helvetica Neue Light"/>
              </a:rPr>
              <a:t> </a:t>
            </a:r>
            <a:endParaRPr>
              <a:solidFill>
                <a:schemeClr val="dk1"/>
              </a:solidFill>
            </a:endParaRPr>
          </a:p>
        </p:txBody>
      </p:sp>
      <p:sp>
        <p:nvSpPr>
          <p:cNvPr id="182" name="Google Shape;182;p26"/>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descr="The way cities are designed and inhabited can make actually make them hotter. So what's the solution? We explore a few ideas for beating the urban heat. &#10;&#10;Subscribe to NPR - http://bit.ly/NPRsubscribe&#10;&#10;• NPR explores how to cope with a warming world: https://n.pr/2AdziQ3&#10;&#10;• Phoenix tries to reverse its 'silent storm' of heat deaths. https://n.pr/2zmQ6nb&#10;&#10;Editor's Note: A previous version of this video used a map of Phoenix, New York, rather than Phoenix, Ariz. and misspelled the cities of Phoenix and Washington, D.C. &#10;&#10;------------------------------------------------------&#10;&#10;Follow NPR elsewhere, too:&#10;• Twitter: https://twitter.com/npr&#10;• Facebook: https://www.facebook.com/NPR&#10;• Instagram: https://www.instagram.com/npr/&#10;• Tumblr: http://npr.tumblr.com/&#10;• Snapchat: https://www.snapchat.com/add/npr&#10;&#10;ABOUT NPR&#10;NPR connects to audiences on the air, on demand, online, and in person. More than 26 million radio listeners tune in to NPR stations each week and more than 36 million unique visitors access NPR.org each month making NPR one of the most trusted sources of news and insights on life and the arts. NPR is also the leading publisher of podcasts, with 36 original shows and an average of 4 million listeners per week. NPR shares compelling stories, audio and photos with millions of social media users on Facebook, Twitter, Instagram, Pinterest, YouTube and Snapchat; NPR News and NPR One apps, online streaming, podcasts, iTunes radio and connected car dashboards help meet audiences where they are. NPR's live events bring to the stage two-way conversations between NPR hosts and the audience in collaboration with the public radio Member Station community. This robust access to public service journalism makes NPR an indispensable resource in the media landscape." id="183" name="Google Shape;183;p26" title="Why It’s Usually Hotter In A City | Let's Talk | NPR">
            <a:hlinkClick r:id="rId4"/>
          </p:cNvPr>
          <p:cNvPicPr preferRelativeResize="0"/>
          <p:nvPr/>
        </p:nvPicPr>
        <p:blipFill>
          <a:blip r:embed="rId5">
            <a:alphaModFix/>
          </a:blip>
          <a:stretch>
            <a:fillRect/>
          </a:stretch>
        </p:blipFill>
        <p:spPr>
          <a:xfrm>
            <a:off x="398550" y="745000"/>
            <a:ext cx="5975425" cy="336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7"/>
          <p:cNvPicPr preferRelativeResize="0"/>
          <p:nvPr/>
        </p:nvPicPr>
        <p:blipFill rotWithShape="1">
          <a:blip r:embed="rId3">
            <a:alphaModFix/>
          </a:blip>
          <a:srcRect b="0" l="0" r="0" t="0"/>
          <a:stretch/>
        </p:blipFill>
        <p:spPr>
          <a:xfrm>
            <a:off x="7460463" y="629652"/>
            <a:ext cx="4264774" cy="2978673"/>
          </a:xfrm>
          <a:prstGeom prst="rect">
            <a:avLst/>
          </a:prstGeom>
          <a:noFill/>
          <a:ln>
            <a:noFill/>
          </a:ln>
        </p:spPr>
      </p:pic>
      <p:cxnSp>
        <p:nvCxnSpPr>
          <p:cNvPr id="189" name="Google Shape;189;p27"/>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90" name="Google Shape;190;p27"/>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91" name="Google Shape;191;p27"/>
          <p:cNvSpPr txBox="1"/>
          <p:nvPr>
            <p:ph type="title"/>
          </p:nvPr>
        </p:nvSpPr>
        <p:spPr>
          <a:xfrm>
            <a:off x="655500" y="0"/>
            <a:ext cx="10881000" cy="722100"/>
          </a:xfrm>
          <a:prstGeom prst="rect">
            <a:avLst/>
          </a:prstGeom>
          <a:noFill/>
          <a:ln>
            <a:noFill/>
          </a:ln>
        </p:spPr>
        <p:txBody>
          <a:bodyPr anchorCtr="0" anchor="b" bIns="124675" lIns="124675" spcFirstLastPara="1" rIns="124675" wrap="square" tIns="124675">
            <a:noAutofit/>
          </a:bodyPr>
          <a:lstStyle/>
          <a:p>
            <a:pPr indent="0" lvl="0" marL="0" rtl="0" algn="ctr">
              <a:lnSpc>
                <a:spcPct val="100000"/>
              </a:lnSpc>
              <a:spcBef>
                <a:spcPts val="0"/>
              </a:spcBef>
              <a:spcAft>
                <a:spcPts val="0"/>
              </a:spcAft>
              <a:buSzPts val="990"/>
              <a:buNone/>
            </a:pPr>
            <a:r>
              <a:rPr b="1" lang="en-US" sz="3500">
                <a:latin typeface="Helvetica Neue"/>
                <a:ea typeface="Helvetica Neue"/>
                <a:cs typeface="Helvetica Neue"/>
                <a:sym typeface="Helvetica Neue"/>
              </a:rPr>
              <a:t>What</a:t>
            </a:r>
            <a:r>
              <a:rPr b="1" lang="en-US" sz="3500"/>
              <a:t>’s</a:t>
            </a:r>
            <a:r>
              <a:rPr b="1" lang="en-US" sz="3500">
                <a:latin typeface="Helvetica Neue"/>
                <a:ea typeface="Helvetica Neue"/>
                <a:cs typeface="Helvetica Neue"/>
                <a:sym typeface="Helvetica Neue"/>
              </a:rPr>
              <a:t> </a:t>
            </a:r>
            <a:r>
              <a:rPr b="1" lang="en-US" sz="3500"/>
              <a:t>PM pollution and why does it matter</a:t>
            </a:r>
            <a:r>
              <a:rPr b="1" lang="en-US" sz="3500">
                <a:latin typeface="Helvetica Neue"/>
                <a:ea typeface="Helvetica Neue"/>
                <a:cs typeface="Helvetica Neue"/>
                <a:sym typeface="Helvetica Neue"/>
              </a:rPr>
              <a:t>?</a:t>
            </a:r>
            <a:endParaRPr sz="2970"/>
          </a:p>
        </p:txBody>
      </p:sp>
      <p:sp>
        <p:nvSpPr>
          <p:cNvPr id="192" name="Google Shape;192;p27"/>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93" name="Google Shape;193;p27"/>
          <p:cNvSpPr txBox="1"/>
          <p:nvPr>
            <p:ph idx="1" type="body"/>
          </p:nvPr>
        </p:nvSpPr>
        <p:spPr>
          <a:xfrm>
            <a:off x="7048250" y="3513925"/>
            <a:ext cx="5089200" cy="2294700"/>
          </a:xfrm>
          <a:prstGeom prst="rect">
            <a:avLst/>
          </a:prstGeom>
          <a:noFill/>
          <a:ln>
            <a:noFill/>
          </a:ln>
        </p:spPr>
        <p:txBody>
          <a:bodyPr anchorCtr="0" anchor="t" bIns="124675" lIns="124675" spcFirstLastPara="1" rIns="124675" wrap="square" tIns="124675">
            <a:normAutofit fontScale="92500"/>
          </a:bodyPr>
          <a:lstStyle/>
          <a:p>
            <a:pPr indent="0" lvl="0" marL="0" rtl="0" algn="l">
              <a:lnSpc>
                <a:spcPct val="110000"/>
              </a:lnSpc>
              <a:spcBef>
                <a:spcPts val="1000"/>
              </a:spcBef>
              <a:spcAft>
                <a:spcPts val="0"/>
              </a:spcAft>
              <a:buSzPct val="88888"/>
              <a:buNone/>
            </a:pPr>
            <a:r>
              <a:rPr lang="en-US" sz="1800">
                <a:solidFill>
                  <a:schemeClr val="dk1"/>
                </a:solidFill>
                <a:latin typeface="Helvetica Neue Light"/>
                <a:ea typeface="Helvetica Neue Light"/>
                <a:cs typeface="Helvetica Neue Light"/>
                <a:sym typeface="Helvetica Neue Light"/>
              </a:rPr>
              <a:t>As a group, watch the video and discuss the causes, impacts, and solutions for tackling </a:t>
            </a:r>
            <a:r>
              <a:rPr lang="en-US" sz="1800"/>
              <a:t>PM pollution</a:t>
            </a:r>
            <a:r>
              <a:rPr lang="en-US" sz="1800">
                <a:solidFill>
                  <a:schemeClr val="dk1"/>
                </a:solidFill>
                <a:latin typeface="Helvetica Neue Light"/>
                <a:ea typeface="Helvetica Neue Light"/>
                <a:cs typeface="Helvetica Neue Light"/>
                <a:sym typeface="Helvetica Neue Light"/>
              </a:rPr>
              <a:t>:</a:t>
            </a:r>
            <a:endParaRPr sz="1800"/>
          </a:p>
          <a:p>
            <a:pPr indent="-404177" lvl="0" marL="457200" rtl="0" algn="l">
              <a:lnSpc>
                <a:spcPct val="110000"/>
              </a:lnSpc>
              <a:spcBef>
                <a:spcPts val="1500"/>
              </a:spcBef>
              <a:spcAft>
                <a:spcPts val="0"/>
              </a:spcAft>
              <a:buClr>
                <a:srgbClr val="595959"/>
              </a:buClr>
              <a:buSzPct val="100000"/>
              <a:buAutoNum type="arabicPeriod"/>
            </a:pPr>
            <a:r>
              <a:rPr lang="en-US" sz="1800">
                <a:solidFill>
                  <a:schemeClr val="dk1"/>
                </a:solidFill>
                <a:latin typeface="Helvetica Neue Light"/>
                <a:ea typeface="Helvetica Neue Light"/>
                <a:cs typeface="Helvetica Neue Light"/>
                <a:sym typeface="Helvetica Neue Light"/>
              </a:rPr>
              <a:t>What </a:t>
            </a:r>
            <a:r>
              <a:rPr lang="en-US" sz="1800"/>
              <a:t>are sources of PM pollution</a:t>
            </a:r>
            <a:r>
              <a:rPr lang="en-US" sz="1800">
                <a:solidFill>
                  <a:schemeClr val="dk1"/>
                </a:solidFill>
                <a:latin typeface="Helvetica Neue Light"/>
                <a:ea typeface="Helvetica Neue Light"/>
                <a:cs typeface="Helvetica Neue Light"/>
                <a:sym typeface="Helvetica Neue Light"/>
              </a:rPr>
              <a:t>? </a:t>
            </a:r>
            <a:endParaRPr sz="1800"/>
          </a:p>
          <a:p>
            <a:pPr indent="-404177" lvl="0" marL="457200" rtl="0" algn="l">
              <a:lnSpc>
                <a:spcPct val="110000"/>
              </a:lnSpc>
              <a:spcBef>
                <a:spcPts val="500"/>
              </a:spcBef>
              <a:spcAft>
                <a:spcPts val="0"/>
              </a:spcAft>
              <a:buClr>
                <a:srgbClr val="595959"/>
              </a:buClr>
              <a:buSzPct val="100000"/>
              <a:buAutoNum type="arabicPeriod"/>
            </a:pPr>
            <a:r>
              <a:rPr lang="en-US" sz="1800">
                <a:solidFill>
                  <a:schemeClr val="dk1"/>
                </a:solidFill>
                <a:latin typeface="Helvetica Neue Light"/>
                <a:ea typeface="Helvetica Neue Light"/>
                <a:cs typeface="Helvetica Neue Light"/>
                <a:sym typeface="Helvetica Neue Light"/>
              </a:rPr>
              <a:t>What are the </a:t>
            </a:r>
            <a:r>
              <a:rPr lang="en-US" sz="1800"/>
              <a:t>effects</a:t>
            </a:r>
            <a:r>
              <a:rPr lang="en-US" sz="1800">
                <a:solidFill>
                  <a:schemeClr val="dk1"/>
                </a:solidFill>
                <a:latin typeface="Helvetica Neue Light"/>
                <a:ea typeface="Helvetica Neue Light"/>
                <a:cs typeface="Helvetica Neue Light"/>
                <a:sym typeface="Helvetica Neue Light"/>
              </a:rPr>
              <a:t> of </a:t>
            </a:r>
            <a:r>
              <a:rPr lang="en-US" sz="1800"/>
              <a:t>PM pollution</a:t>
            </a:r>
            <a:r>
              <a:rPr lang="en-US" sz="1800">
                <a:solidFill>
                  <a:schemeClr val="dk1"/>
                </a:solidFill>
                <a:latin typeface="Helvetica Neue Light"/>
                <a:ea typeface="Helvetica Neue Light"/>
                <a:cs typeface="Helvetica Neue Light"/>
                <a:sym typeface="Helvetica Neue Light"/>
              </a:rPr>
              <a:t>? </a:t>
            </a:r>
            <a:endParaRPr sz="1800">
              <a:solidFill>
                <a:schemeClr val="dk1"/>
              </a:solidFill>
              <a:latin typeface="Helvetica Neue Light"/>
              <a:ea typeface="Helvetica Neue Light"/>
              <a:cs typeface="Helvetica Neue Light"/>
              <a:sym typeface="Helvetica Neue Light"/>
            </a:endParaRPr>
          </a:p>
          <a:p>
            <a:pPr indent="-404177" lvl="0" marL="457200" rtl="0" algn="l">
              <a:lnSpc>
                <a:spcPct val="110000"/>
              </a:lnSpc>
              <a:spcBef>
                <a:spcPts val="500"/>
              </a:spcBef>
              <a:spcAft>
                <a:spcPts val="500"/>
              </a:spcAft>
              <a:buClr>
                <a:srgbClr val="595959"/>
              </a:buClr>
              <a:buSzPct val="100000"/>
              <a:buAutoNum type="arabicPeriod"/>
            </a:pPr>
            <a:r>
              <a:rPr lang="en-US" sz="1800">
                <a:solidFill>
                  <a:schemeClr val="dk1"/>
                </a:solidFill>
                <a:latin typeface="Helvetica Neue Light"/>
                <a:ea typeface="Helvetica Neue Light"/>
                <a:cs typeface="Helvetica Neue Light"/>
                <a:sym typeface="Helvetica Neue Light"/>
              </a:rPr>
              <a:t>What </a:t>
            </a:r>
            <a:r>
              <a:rPr lang="en-US" sz="1800"/>
              <a:t>solutions for PM pollution and its impacts</a:t>
            </a:r>
            <a:r>
              <a:rPr lang="en-US" sz="1800">
                <a:solidFill>
                  <a:schemeClr val="dk1"/>
                </a:solidFill>
                <a:latin typeface="Helvetica Neue Light"/>
                <a:ea typeface="Helvetica Neue Light"/>
                <a:cs typeface="Helvetica Neue Light"/>
                <a:sym typeface="Helvetica Neue Light"/>
              </a:rPr>
              <a:t>? </a:t>
            </a:r>
            <a:endParaRPr sz="1800">
              <a:solidFill>
                <a:schemeClr val="dk1"/>
              </a:solidFill>
            </a:endParaRPr>
          </a:p>
        </p:txBody>
      </p:sp>
      <p:pic>
        <p:nvPicPr>
          <p:cNvPr descr="See how air pollution moves through the air, and into the body. Air pollution damages our health and can be deadly. Everybody deserves clean air to breathe, and healthier solutions like zero emission vehicles already exist. Join EDF and our partners around the world in securing cleaner air, climate action and healthier communities at GlobalCleanAir.org." id="194" name="Google Shape;194;p27" title="Watch invisible air pollution turn visible">
            <a:hlinkClick r:id="rId4"/>
          </p:cNvPr>
          <p:cNvPicPr preferRelativeResize="0"/>
          <p:nvPr/>
        </p:nvPicPr>
        <p:blipFill>
          <a:blip r:embed="rId5">
            <a:alphaModFix/>
          </a:blip>
          <a:stretch>
            <a:fillRect/>
          </a:stretch>
        </p:blipFill>
        <p:spPr>
          <a:xfrm>
            <a:off x="196925" y="1534962"/>
            <a:ext cx="6734346" cy="378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8"/>
          <p:cNvSpPr txBox="1"/>
          <p:nvPr>
            <p:ph type="title"/>
          </p:nvPr>
        </p:nvSpPr>
        <p:spPr>
          <a:xfrm>
            <a:off x="653676" y="600200"/>
            <a:ext cx="9471900" cy="5454300"/>
          </a:xfrm>
          <a:prstGeom prst="rect">
            <a:avLst/>
          </a:prstGeom>
          <a:noFill/>
          <a:ln>
            <a:noFill/>
          </a:ln>
        </p:spPr>
        <p:txBody>
          <a:bodyPr anchorCtr="0" anchor="ctr" bIns="121900" lIns="121900" spcFirstLastPara="1" rIns="121900" wrap="square" tIns="121900">
            <a:normAutofit/>
          </a:bodyPr>
          <a:lstStyle/>
          <a:p>
            <a:pPr indent="0" lvl="0" marL="0" rtl="0" algn="l">
              <a:lnSpc>
                <a:spcPct val="100000"/>
              </a:lnSpc>
              <a:spcBef>
                <a:spcPts val="0"/>
              </a:spcBef>
              <a:spcAft>
                <a:spcPts val="0"/>
              </a:spcAft>
              <a:buSzPts val="6400"/>
              <a:buNone/>
            </a:pPr>
            <a:r>
              <a:rPr lang="en-US"/>
              <a:t>UHIP and PM</a:t>
            </a:r>
            <a:endParaRPr/>
          </a:p>
          <a:p>
            <a:pPr indent="0" lvl="0" marL="0" rtl="0" algn="l">
              <a:lnSpc>
                <a:spcPct val="100000"/>
              </a:lnSpc>
              <a:spcBef>
                <a:spcPts val="0"/>
              </a:spcBef>
              <a:spcAft>
                <a:spcPts val="0"/>
              </a:spcAft>
              <a:buSzPts val="6400"/>
              <a:buNone/>
            </a:pPr>
            <a:r>
              <a:rPr lang="en-US"/>
              <a:t>Rover Data Collection</a:t>
            </a:r>
            <a:endParaRPr/>
          </a:p>
        </p:txBody>
      </p:sp>
      <p:sp>
        <p:nvSpPr>
          <p:cNvPr id="201" name="Google Shape;201;p28"/>
          <p:cNvSpPr txBox="1"/>
          <p:nvPr>
            <p:ph idx="4294967295" type="body"/>
          </p:nvPr>
        </p:nvSpPr>
        <p:spPr>
          <a:xfrm>
            <a:off x="653675" y="4202975"/>
            <a:ext cx="11122500" cy="17343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rPr lang="en-US"/>
              <a:t>Engineering Design Challenge</a:t>
            </a:r>
            <a:endParaRPr/>
          </a:p>
        </p:txBody>
      </p:sp>
      <p:sp>
        <p:nvSpPr>
          <p:cNvPr id="202" name="Google Shape;202;p2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ph type="title"/>
          </p:nvPr>
        </p:nvSpPr>
        <p:spPr>
          <a:xfrm>
            <a:off x="415650" y="16671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SzPct val="111111"/>
              <a:buNone/>
            </a:pPr>
            <a:r>
              <a:rPr b="1" lang="en-US"/>
              <a:t>Data Collection: Meet our TerraROVERS</a:t>
            </a:r>
            <a:r>
              <a:rPr lang="en-US"/>
              <a:t>! </a:t>
            </a:r>
            <a:endParaRPr/>
          </a:p>
        </p:txBody>
      </p:sp>
      <p:sp>
        <p:nvSpPr>
          <p:cNvPr id="209" name="Google Shape;209;p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grpSp>
        <p:nvGrpSpPr>
          <p:cNvPr id="210" name="Google Shape;210;p29"/>
          <p:cNvGrpSpPr/>
          <p:nvPr/>
        </p:nvGrpSpPr>
        <p:grpSpPr>
          <a:xfrm>
            <a:off x="1191180" y="1588214"/>
            <a:ext cx="2291400" cy="3431136"/>
            <a:chOff x="1114780" y="1783414"/>
            <a:chExt cx="2291400" cy="3431136"/>
          </a:xfrm>
        </p:grpSpPr>
        <p:pic>
          <p:nvPicPr>
            <p:cNvPr id="211" name="Google Shape;211;p29"/>
            <p:cNvPicPr preferRelativeResize="0"/>
            <p:nvPr/>
          </p:nvPicPr>
          <p:blipFill rotWithShape="1">
            <a:blip r:embed="rId3">
              <a:alphaModFix/>
            </a:blip>
            <a:srcRect b="0" l="0" r="15768" t="0"/>
            <a:stretch/>
          </p:blipFill>
          <p:spPr>
            <a:xfrm>
              <a:off x="1114780" y="1783414"/>
              <a:ext cx="2291400" cy="2340848"/>
            </a:xfrm>
            <a:prstGeom prst="rect">
              <a:avLst/>
            </a:prstGeom>
            <a:noFill/>
            <a:ln>
              <a:noFill/>
            </a:ln>
            <a:effectLst>
              <a:outerShdw blurRad="57150" rotWithShape="0" algn="bl" dir="5400000" dist="19050">
                <a:srgbClr val="000000">
                  <a:alpha val="49803"/>
                </a:srgbClr>
              </a:outerShdw>
            </a:effectLst>
          </p:spPr>
        </p:pic>
        <p:sp>
          <p:nvSpPr>
            <p:cNvPr id="212" name="Google Shape;212;p29"/>
            <p:cNvSpPr txBox="1"/>
            <p:nvPr/>
          </p:nvSpPr>
          <p:spPr>
            <a:xfrm>
              <a:off x="1894630" y="4266550"/>
              <a:ext cx="731700" cy="9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MO</a:t>
              </a:r>
              <a:endParaRPr b="0" i="0" sz="2400" u="none" cap="none" strike="noStrike">
                <a:solidFill>
                  <a:schemeClr val="dk1"/>
                </a:solidFill>
                <a:latin typeface="Helvetica Neue Light"/>
                <a:ea typeface="Helvetica Neue Light"/>
                <a:cs typeface="Helvetica Neue Light"/>
                <a:sym typeface="Helvetica Neue Light"/>
              </a:endParaRPr>
            </a:p>
          </p:txBody>
        </p:sp>
      </p:grpSp>
      <p:grpSp>
        <p:nvGrpSpPr>
          <p:cNvPr id="213" name="Google Shape;213;p29"/>
          <p:cNvGrpSpPr/>
          <p:nvPr/>
        </p:nvGrpSpPr>
        <p:grpSpPr>
          <a:xfrm>
            <a:off x="4956615" y="1588214"/>
            <a:ext cx="2291400" cy="3131136"/>
            <a:chOff x="4904002" y="1783414"/>
            <a:chExt cx="2291400" cy="3131136"/>
          </a:xfrm>
        </p:grpSpPr>
        <p:pic>
          <p:nvPicPr>
            <p:cNvPr id="214" name="Google Shape;214;p29"/>
            <p:cNvPicPr preferRelativeResize="0"/>
            <p:nvPr/>
          </p:nvPicPr>
          <p:blipFill rotWithShape="1">
            <a:blip r:embed="rId4">
              <a:alphaModFix/>
            </a:blip>
            <a:srcRect b="0" l="0" r="0" t="14434"/>
            <a:stretch/>
          </p:blipFill>
          <p:spPr>
            <a:xfrm>
              <a:off x="4904002" y="1783414"/>
              <a:ext cx="2291400" cy="2340849"/>
            </a:xfrm>
            <a:prstGeom prst="rect">
              <a:avLst/>
            </a:prstGeom>
            <a:noFill/>
            <a:ln>
              <a:noFill/>
            </a:ln>
            <a:effectLst>
              <a:outerShdw blurRad="57150" rotWithShape="0" algn="bl" dir="5400000" dist="19050">
                <a:srgbClr val="000000">
                  <a:alpha val="49803"/>
                </a:srgbClr>
              </a:outerShdw>
            </a:effectLst>
          </p:spPr>
        </p:pic>
        <p:sp>
          <p:nvSpPr>
            <p:cNvPr id="215" name="Google Shape;215;p29"/>
            <p:cNvSpPr txBox="1"/>
            <p:nvPr/>
          </p:nvSpPr>
          <p:spPr>
            <a:xfrm>
              <a:off x="4904002" y="4266550"/>
              <a:ext cx="22914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OTTO (AUTO)</a:t>
              </a:r>
              <a:endParaRPr b="0" i="0" sz="2400" u="none" cap="none" strike="noStrike">
                <a:solidFill>
                  <a:schemeClr val="dk1"/>
                </a:solidFill>
                <a:latin typeface="Helvetica Neue Light"/>
                <a:ea typeface="Helvetica Neue Light"/>
                <a:cs typeface="Helvetica Neue Light"/>
                <a:sym typeface="Helvetica Neue Light"/>
              </a:endParaRPr>
            </a:p>
          </p:txBody>
        </p:sp>
      </p:grpSp>
      <p:grpSp>
        <p:nvGrpSpPr>
          <p:cNvPr id="216" name="Google Shape;216;p29"/>
          <p:cNvGrpSpPr/>
          <p:nvPr/>
        </p:nvGrpSpPr>
        <p:grpSpPr>
          <a:xfrm>
            <a:off x="8722050" y="1588214"/>
            <a:ext cx="2733600" cy="3131136"/>
            <a:chOff x="8645650" y="1783414"/>
            <a:chExt cx="2733600" cy="3131136"/>
          </a:xfrm>
        </p:grpSpPr>
        <p:pic>
          <p:nvPicPr>
            <p:cNvPr id="217" name="Google Shape;217;p29"/>
            <p:cNvPicPr preferRelativeResize="0"/>
            <p:nvPr/>
          </p:nvPicPr>
          <p:blipFill rotWithShape="1">
            <a:blip r:embed="rId5">
              <a:alphaModFix/>
            </a:blip>
            <a:srcRect b="5170" l="0" r="0" t="3796"/>
            <a:stretch/>
          </p:blipFill>
          <p:spPr>
            <a:xfrm>
              <a:off x="8820455" y="1783414"/>
              <a:ext cx="2383990" cy="2340850"/>
            </a:xfrm>
            <a:prstGeom prst="rect">
              <a:avLst/>
            </a:prstGeom>
            <a:noFill/>
            <a:ln>
              <a:noFill/>
            </a:ln>
            <a:effectLst>
              <a:outerShdw blurRad="57150" rotWithShape="0" algn="bl" dir="5400000" dist="19050">
                <a:srgbClr val="000000">
                  <a:alpha val="49803"/>
                </a:srgbClr>
              </a:outerShdw>
            </a:effectLst>
          </p:spPr>
        </p:pic>
        <p:sp>
          <p:nvSpPr>
            <p:cNvPr id="218" name="Google Shape;218;p29"/>
            <p:cNvSpPr txBox="1"/>
            <p:nvPr/>
          </p:nvSpPr>
          <p:spPr>
            <a:xfrm>
              <a:off x="8645650" y="4266550"/>
              <a:ext cx="27336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BURNY (BURN-E)</a:t>
              </a:r>
              <a:endParaRPr b="0" i="0" sz="2400" u="none" cap="none" strike="noStrike">
                <a:solidFill>
                  <a:schemeClr val="dk1"/>
                </a:solidFill>
                <a:latin typeface="Helvetica Neue Light"/>
                <a:ea typeface="Helvetica Neue Light"/>
                <a:cs typeface="Helvetica Neue Light"/>
                <a:sym typeface="Helvetica Neue Ligh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0" title="IMG_3561.jpeg"/>
          <p:cNvPicPr preferRelativeResize="0"/>
          <p:nvPr/>
        </p:nvPicPr>
        <p:blipFill rotWithShape="1">
          <a:blip r:embed="rId3">
            <a:alphaModFix/>
          </a:blip>
          <a:srcRect b="6943" l="24816" r="35386" t="12502"/>
          <a:stretch/>
        </p:blipFill>
        <p:spPr>
          <a:xfrm>
            <a:off x="759950" y="423325"/>
            <a:ext cx="1904824" cy="5141023"/>
          </a:xfrm>
          <a:prstGeom prst="rect">
            <a:avLst/>
          </a:prstGeom>
          <a:noFill/>
          <a:ln>
            <a:noFill/>
          </a:ln>
        </p:spPr>
      </p:pic>
      <p:cxnSp>
        <p:nvCxnSpPr>
          <p:cNvPr id="224" name="Google Shape;224;p30"/>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225" name="Google Shape;225;p30"/>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226" name="Google Shape;226;p30"/>
          <p:cNvSpPr txBox="1"/>
          <p:nvPr>
            <p:ph idx="1" type="body"/>
          </p:nvPr>
        </p:nvSpPr>
        <p:spPr>
          <a:xfrm>
            <a:off x="4225400" y="218175"/>
            <a:ext cx="6955500" cy="5999400"/>
          </a:xfrm>
          <a:prstGeom prst="rect">
            <a:avLst/>
          </a:prstGeom>
          <a:noFill/>
          <a:ln>
            <a:noFill/>
          </a:ln>
        </p:spPr>
        <p:txBody>
          <a:bodyPr anchorCtr="0" anchor="t" bIns="124675" lIns="124675" spcFirstLastPara="1" rIns="124675" wrap="square" tIns="124675">
            <a:noAutofit/>
          </a:bodyPr>
          <a:lstStyle/>
          <a:p>
            <a:pPr indent="-228600" lvl="0" marL="228600" rtl="0" algn="l">
              <a:lnSpc>
                <a:spcPct val="100000"/>
              </a:lnSpc>
              <a:spcBef>
                <a:spcPts val="0"/>
              </a:spcBef>
              <a:spcAft>
                <a:spcPts val="0"/>
              </a:spcAft>
              <a:buSzPts val="1600"/>
              <a:buNone/>
            </a:pPr>
            <a:r>
              <a:rPr b="1" lang="en-US" sz="3500">
                <a:solidFill>
                  <a:schemeClr val="dk1"/>
                </a:solidFill>
                <a:latin typeface="Helvetica Neue"/>
                <a:ea typeface="Helvetica Neue"/>
                <a:cs typeface="Helvetica Neue"/>
                <a:sym typeface="Helvetica Neue"/>
              </a:rPr>
              <a:t>TerraROVER Camera Set Up</a:t>
            </a:r>
            <a:endParaRPr b="1" sz="3500">
              <a:solidFill>
                <a:schemeClr val="dk1"/>
              </a:solidFill>
              <a:latin typeface="Helvetica Neue"/>
              <a:ea typeface="Helvetica Neue"/>
              <a:cs typeface="Helvetica Neue"/>
              <a:sym typeface="Helvetica Neue"/>
            </a:endParaRPr>
          </a:p>
          <a:p>
            <a:pPr indent="-228600" lvl="0" marL="228600" rtl="0" algn="l">
              <a:lnSpc>
                <a:spcPct val="100000"/>
              </a:lnSpc>
              <a:spcBef>
                <a:spcPts val="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228600" lvl="0" marL="228600" rtl="0" algn="l">
              <a:lnSpc>
                <a:spcPct val="100000"/>
              </a:lnSpc>
              <a:spcBef>
                <a:spcPts val="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228600" lvl="0" marL="228600" rtl="0" algn="l">
              <a:lnSpc>
                <a:spcPct val="100000"/>
              </a:lnSpc>
              <a:spcBef>
                <a:spcPts val="0"/>
              </a:spcBef>
              <a:spcAft>
                <a:spcPts val="0"/>
              </a:spcAft>
              <a:buSzPts val="1600"/>
              <a:buNone/>
            </a:pPr>
            <a:r>
              <a:rPr lang="en-US" sz="2700">
                <a:solidFill>
                  <a:schemeClr val="dk1"/>
                </a:solidFill>
                <a:latin typeface="Helvetica Neue Light"/>
                <a:ea typeface="Helvetica Neue Light"/>
                <a:cs typeface="Helvetica Neue Light"/>
                <a:sym typeface="Helvetica Neue Light"/>
              </a:rPr>
              <a:t>Terra Rover: Truss 1</a:t>
            </a:r>
            <a:endParaRPr sz="2700">
              <a:solidFill>
                <a:schemeClr val="dk1"/>
              </a:solidFill>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Camera </a:t>
            </a:r>
            <a:r>
              <a:rPr lang="en-US" sz="2700">
                <a:solidFill>
                  <a:schemeClr val="dk1"/>
                </a:solidFill>
              </a:rPr>
              <a:t>mount</a:t>
            </a:r>
            <a:endParaRPr sz="27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1600"/>
              <a:buNone/>
            </a:pPr>
            <a:r>
              <a:t/>
            </a:r>
            <a:endParaRPr sz="2700">
              <a:solidFill>
                <a:schemeClr val="dk1"/>
              </a:solidFill>
            </a:endParaRPr>
          </a:p>
          <a:p>
            <a:pPr indent="0" lvl="0" marL="0" rtl="0" algn="l">
              <a:lnSpc>
                <a:spcPct val="100000"/>
              </a:lnSpc>
              <a:spcBef>
                <a:spcPts val="0"/>
              </a:spcBef>
              <a:spcAft>
                <a:spcPts val="0"/>
              </a:spcAft>
              <a:buSzPts val="1600"/>
              <a:buNone/>
            </a:pPr>
            <a:r>
              <a:rPr lang="en-US" sz="2700">
                <a:solidFill>
                  <a:schemeClr val="dk1"/>
                </a:solidFill>
                <a:latin typeface="Helvetica Neue Light"/>
                <a:ea typeface="Helvetica Neue Light"/>
                <a:cs typeface="Helvetica Neue Light"/>
                <a:sym typeface="Helvetica Neue Light"/>
              </a:rPr>
              <a:t>This is the front of the rover!</a:t>
            </a:r>
            <a:endParaRPr sz="27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0" lvl="0" marL="228600" rtl="0" algn="l">
              <a:lnSpc>
                <a:spcPct val="100000"/>
              </a:lnSpc>
              <a:spcBef>
                <a:spcPts val="100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0" lvl="0" marL="0" rtl="0" algn="l">
              <a:lnSpc>
                <a:spcPct val="100000"/>
              </a:lnSpc>
              <a:spcBef>
                <a:spcPts val="1000"/>
              </a:spcBef>
              <a:spcAft>
                <a:spcPts val="0"/>
              </a:spcAft>
              <a:buSzPts val="1600"/>
              <a:buNone/>
            </a:pPr>
            <a:r>
              <a:t/>
            </a:r>
            <a:endParaRPr sz="2200">
              <a:solidFill>
                <a:srgbClr val="33475B"/>
              </a:solidFill>
              <a:latin typeface="Avenir"/>
              <a:ea typeface="Avenir"/>
              <a:cs typeface="Avenir"/>
              <a:sym typeface="Avenir"/>
            </a:endParaRPr>
          </a:p>
          <a:p>
            <a:pPr indent="0" lvl="0" marL="0" rtl="0" algn="l">
              <a:lnSpc>
                <a:spcPct val="100000"/>
              </a:lnSpc>
              <a:spcBef>
                <a:spcPts val="1000"/>
              </a:spcBef>
              <a:spcAft>
                <a:spcPts val="0"/>
              </a:spcAft>
              <a:buSzPts val="1600"/>
              <a:buNone/>
            </a:pPr>
            <a:r>
              <a:t/>
            </a:r>
            <a:endParaRPr sz="3300">
              <a:solidFill>
                <a:schemeClr val="dk1"/>
              </a:solidFill>
              <a:latin typeface="Helvetica Neue Light"/>
              <a:ea typeface="Helvetica Neue Light"/>
              <a:cs typeface="Helvetica Neue Light"/>
              <a:sym typeface="Helvetica Neue Light"/>
            </a:endParaRPr>
          </a:p>
        </p:txBody>
      </p:sp>
      <p:sp>
        <p:nvSpPr>
          <p:cNvPr id="227" name="Google Shape;227;p30"/>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cxnSp>
        <p:nvCxnSpPr>
          <p:cNvPr id="228" name="Google Shape;228;p30"/>
          <p:cNvCxnSpPr/>
          <p:nvPr/>
        </p:nvCxnSpPr>
        <p:spPr>
          <a:xfrm flipH="1">
            <a:off x="2071350" y="2419050"/>
            <a:ext cx="2177100" cy="151500"/>
          </a:xfrm>
          <a:prstGeom prst="straightConnector1">
            <a:avLst/>
          </a:prstGeom>
          <a:noFill/>
          <a:ln cap="flat" cmpd="sng" w="28575">
            <a:solidFill>
              <a:srgbClr val="FF00FF"/>
            </a:solidFill>
            <a:prstDash val="solid"/>
            <a:round/>
            <a:headEnd len="sm" w="sm"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1" title="IMG_3562.jpeg"/>
          <p:cNvPicPr preferRelativeResize="0"/>
          <p:nvPr/>
        </p:nvPicPr>
        <p:blipFill rotWithShape="1">
          <a:blip r:embed="rId3">
            <a:alphaModFix/>
          </a:blip>
          <a:srcRect b="0" l="20184" r="24163" t="0"/>
          <a:stretch/>
        </p:blipFill>
        <p:spPr>
          <a:xfrm>
            <a:off x="209350" y="218175"/>
            <a:ext cx="2321100" cy="5560950"/>
          </a:xfrm>
          <a:prstGeom prst="rect">
            <a:avLst/>
          </a:prstGeom>
          <a:noFill/>
          <a:ln>
            <a:noFill/>
          </a:ln>
        </p:spPr>
      </p:pic>
      <p:cxnSp>
        <p:nvCxnSpPr>
          <p:cNvPr id="234" name="Google Shape;234;p31"/>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235" name="Google Shape;235;p31"/>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236" name="Google Shape;236;p31"/>
          <p:cNvSpPr txBox="1"/>
          <p:nvPr>
            <p:ph idx="1" type="body"/>
          </p:nvPr>
        </p:nvSpPr>
        <p:spPr>
          <a:xfrm>
            <a:off x="4225400" y="218175"/>
            <a:ext cx="6955500" cy="5999400"/>
          </a:xfrm>
          <a:prstGeom prst="rect">
            <a:avLst/>
          </a:prstGeom>
          <a:noFill/>
          <a:ln>
            <a:noFill/>
          </a:ln>
        </p:spPr>
        <p:txBody>
          <a:bodyPr anchorCtr="0" anchor="t" bIns="124675" lIns="124675" spcFirstLastPara="1" rIns="124675" wrap="square" tIns="124675">
            <a:noAutofit/>
          </a:bodyPr>
          <a:lstStyle/>
          <a:p>
            <a:pPr indent="-228600" lvl="0" marL="228600" rtl="0" algn="l">
              <a:lnSpc>
                <a:spcPct val="100000"/>
              </a:lnSpc>
              <a:spcBef>
                <a:spcPts val="0"/>
              </a:spcBef>
              <a:spcAft>
                <a:spcPts val="0"/>
              </a:spcAft>
              <a:buSzPts val="1600"/>
              <a:buNone/>
            </a:pPr>
            <a:r>
              <a:rPr b="1" lang="en-US" sz="3500">
                <a:solidFill>
                  <a:schemeClr val="dk1"/>
                </a:solidFill>
                <a:latin typeface="Helvetica Neue"/>
                <a:ea typeface="Helvetica Neue"/>
                <a:cs typeface="Helvetica Neue"/>
                <a:sym typeface="Helvetica Neue"/>
              </a:rPr>
              <a:t>TerraROVER Power Set Up</a:t>
            </a:r>
            <a:endParaRPr b="1" sz="3500">
              <a:solidFill>
                <a:schemeClr val="dk1"/>
              </a:solidFill>
              <a:latin typeface="Helvetica Neue"/>
              <a:ea typeface="Helvetica Neue"/>
              <a:cs typeface="Helvetica Neue"/>
              <a:sym typeface="Helvetica Neue"/>
            </a:endParaRPr>
          </a:p>
          <a:p>
            <a:pPr indent="-228600" lvl="0" marL="228600" rtl="0" algn="l">
              <a:lnSpc>
                <a:spcPct val="100000"/>
              </a:lnSpc>
              <a:spcBef>
                <a:spcPts val="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228600" lvl="0" marL="228600" rtl="0" algn="l">
              <a:lnSpc>
                <a:spcPct val="100000"/>
              </a:lnSpc>
              <a:spcBef>
                <a:spcPts val="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228600" lvl="0" marL="228600" rtl="0" algn="l">
              <a:lnSpc>
                <a:spcPct val="100000"/>
              </a:lnSpc>
              <a:spcBef>
                <a:spcPts val="0"/>
              </a:spcBef>
              <a:spcAft>
                <a:spcPts val="0"/>
              </a:spcAft>
              <a:buSzPts val="1600"/>
              <a:buNone/>
            </a:pPr>
            <a:r>
              <a:rPr lang="en-US" sz="2700">
                <a:solidFill>
                  <a:schemeClr val="dk1"/>
                </a:solidFill>
                <a:latin typeface="Helvetica Neue Light"/>
                <a:ea typeface="Helvetica Neue Light"/>
                <a:cs typeface="Helvetica Neue Light"/>
                <a:sym typeface="Helvetica Neue Light"/>
              </a:rPr>
              <a:t>Terra Rover: Truss 2</a:t>
            </a:r>
            <a:endParaRPr sz="27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rPr>
              <a:t>Receiver</a:t>
            </a:r>
            <a:r>
              <a:rPr lang="en-US" sz="2700">
                <a:solidFill>
                  <a:schemeClr val="dk1"/>
                </a:solidFill>
                <a:latin typeface="Helvetica Neue Light"/>
                <a:ea typeface="Helvetica Neue Light"/>
                <a:cs typeface="Helvetica Neue Light"/>
                <a:sym typeface="Helvetica Neue Light"/>
              </a:rPr>
              <a:t> </a:t>
            </a:r>
            <a:endParaRPr sz="27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rPr>
              <a:t>Battery</a:t>
            </a:r>
            <a:endParaRPr sz="27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rPr>
              <a:t>Battery Charging Cable</a:t>
            </a:r>
            <a:endParaRPr sz="2700">
              <a:solidFill>
                <a:schemeClr val="dk1"/>
              </a:solidFill>
              <a:latin typeface="Helvetica Neue Light"/>
              <a:ea typeface="Helvetica Neue Light"/>
              <a:cs typeface="Helvetica Neue Light"/>
              <a:sym typeface="Helvetica Neue Light"/>
            </a:endParaRPr>
          </a:p>
          <a:p>
            <a:pPr indent="0" lvl="0" marL="228600" rtl="0" algn="l">
              <a:lnSpc>
                <a:spcPct val="100000"/>
              </a:lnSpc>
              <a:spcBef>
                <a:spcPts val="100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0" lvl="0" marL="0" rtl="0" algn="l">
              <a:lnSpc>
                <a:spcPct val="100000"/>
              </a:lnSpc>
              <a:spcBef>
                <a:spcPts val="1000"/>
              </a:spcBef>
              <a:spcAft>
                <a:spcPts val="0"/>
              </a:spcAft>
              <a:buSzPts val="1600"/>
              <a:buNone/>
            </a:pPr>
            <a:r>
              <a:t/>
            </a:r>
            <a:endParaRPr sz="2200">
              <a:solidFill>
                <a:srgbClr val="33475B"/>
              </a:solidFill>
              <a:latin typeface="Avenir"/>
              <a:ea typeface="Avenir"/>
              <a:cs typeface="Avenir"/>
              <a:sym typeface="Avenir"/>
            </a:endParaRPr>
          </a:p>
          <a:p>
            <a:pPr indent="0" lvl="0" marL="0" rtl="0" algn="l">
              <a:lnSpc>
                <a:spcPct val="100000"/>
              </a:lnSpc>
              <a:spcBef>
                <a:spcPts val="1000"/>
              </a:spcBef>
              <a:spcAft>
                <a:spcPts val="0"/>
              </a:spcAft>
              <a:buSzPts val="1600"/>
              <a:buNone/>
            </a:pPr>
            <a:r>
              <a:t/>
            </a:r>
            <a:endParaRPr sz="3300">
              <a:solidFill>
                <a:schemeClr val="dk1"/>
              </a:solidFill>
              <a:latin typeface="Helvetica Neue Light"/>
              <a:ea typeface="Helvetica Neue Light"/>
              <a:cs typeface="Helvetica Neue Light"/>
              <a:sym typeface="Helvetica Neue Light"/>
            </a:endParaRPr>
          </a:p>
        </p:txBody>
      </p:sp>
      <p:sp>
        <p:nvSpPr>
          <p:cNvPr id="237" name="Google Shape;237;p31"/>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cxnSp>
        <p:nvCxnSpPr>
          <p:cNvPr id="238" name="Google Shape;238;p31"/>
          <p:cNvCxnSpPr/>
          <p:nvPr/>
        </p:nvCxnSpPr>
        <p:spPr>
          <a:xfrm rot="10800000">
            <a:off x="1824100" y="2300250"/>
            <a:ext cx="2454600" cy="118800"/>
          </a:xfrm>
          <a:prstGeom prst="straightConnector1">
            <a:avLst/>
          </a:prstGeom>
          <a:noFill/>
          <a:ln cap="flat" cmpd="sng" w="28575">
            <a:solidFill>
              <a:srgbClr val="FF00FF"/>
            </a:solidFill>
            <a:prstDash val="solid"/>
            <a:round/>
            <a:headEnd len="sm" w="sm" type="none"/>
            <a:tailEnd len="med" w="med" type="triangle"/>
          </a:ln>
        </p:spPr>
      </p:cxnSp>
      <p:cxnSp>
        <p:nvCxnSpPr>
          <p:cNvPr id="239" name="Google Shape;239;p31"/>
          <p:cNvCxnSpPr/>
          <p:nvPr/>
        </p:nvCxnSpPr>
        <p:spPr>
          <a:xfrm flipH="1">
            <a:off x="1799300" y="2991075"/>
            <a:ext cx="2426100" cy="78000"/>
          </a:xfrm>
          <a:prstGeom prst="straightConnector1">
            <a:avLst/>
          </a:prstGeom>
          <a:noFill/>
          <a:ln cap="flat" cmpd="sng" w="28575">
            <a:solidFill>
              <a:srgbClr val="FF00FF"/>
            </a:solidFill>
            <a:prstDash val="solid"/>
            <a:round/>
            <a:headEnd len="sm" w="sm" type="none"/>
            <a:tailEnd len="med" w="med" type="triangle"/>
          </a:ln>
        </p:spPr>
      </p:cxnSp>
      <p:cxnSp>
        <p:nvCxnSpPr>
          <p:cNvPr id="240" name="Google Shape;240;p31"/>
          <p:cNvCxnSpPr/>
          <p:nvPr/>
        </p:nvCxnSpPr>
        <p:spPr>
          <a:xfrm flipH="1">
            <a:off x="2403800" y="3568100"/>
            <a:ext cx="1890000" cy="378000"/>
          </a:xfrm>
          <a:prstGeom prst="straightConnector1">
            <a:avLst/>
          </a:prstGeom>
          <a:noFill/>
          <a:ln cap="flat" cmpd="sng" w="28575">
            <a:solidFill>
              <a:srgbClr val="FF00FF"/>
            </a:solidFill>
            <a:prstDash val="solid"/>
            <a:round/>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2" title="IMG_3563.jpeg"/>
          <p:cNvPicPr preferRelativeResize="0"/>
          <p:nvPr/>
        </p:nvPicPr>
        <p:blipFill rotWithShape="1">
          <a:blip r:embed="rId3">
            <a:alphaModFix/>
          </a:blip>
          <a:srcRect b="0" l="12542" r="19771" t="12518"/>
          <a:stretch/>
        </p:blipFill>
        <p:spPr>
          <a:xfrm>
            <a:off x="246350" y="464000"/>
            <a:ext cx="3021700" cy="5206973"/>
          </a:xfrm>
          <a:prstGeom prst="rect">
            <a:avLst/>
          </a:prstGeom>
          <a:noFill/>
          <a:ln>
            <a:noFill/>
          </a:ln>
        </p:spPr>
      </p:pic>
      <p:cxnSp>
        <p:nvCxnSpPr>
          <p:cNvPr id="246" name="Google Shape;246;p32"/>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247" name="Google Shape;247;p32"/>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248" name="Google Shape;248;p32"/>
          <p:cNvSpPr txBox="1"/>
          <p:nvPr>
            <p:ph idx="1" type="body"/>
          </p:nvPr>
        </p:nvSpPr>
        <p:spPr>
          <a:xfrm>
            <a:off x="4222125" y="67788"/>
            <a:ext cx="6955500" cy="5999400"/>
          </a:xfrm>
          <a:prstGeom prst="rect">
            <a:avLst/>
          </a:prstGeom>
          <a:noFill/>
          <a:ln>
            <a:noFill/>
          </a:ln>
        </p:spPr>
        <p:txBody>
          <a:bodyPr anchorCtr="0" anchor="t" bIns="124675" lIns="124675" spcFirstLastPara="1" rIns="124675" wrap="square" tIns="124675">
            <a:noAutofit/>
          </a:bodyPr>
          <a:lstStyle/>
          <a:p>
            <a:pPr indent="-228600" lvl="0" marL="228600" rtl="0" algn="l">
              <a:lnSpc>
                <a:spcPct val="100000"/>
              </a:lnSpc>
              <a:spcBef>
                <a:spcPts val="0"/>
              </a:spcBef>
              <a:spcAft>
                <a:spcPts val="0"/>
              </a:spcAft>
              <a:buSzPts val="1600"/>
              <a:buNone/>
            </a:pPr>
            <a:r>
              <a:rPr b="1" lang="en-US" sz="3500">
                <a:solidFill>
                  <a:schemeClr val="dk1"/>
                </a:solidFill>
                <a:latin typeface="Helvetica Neue"/>
                <a:ea typeface="Helvetica Neue"/>
                <a:cs typeface="Helvetica Neue"/>
                <a:sym typeface="Helvetica Neue"/>
              </a:rPr>
              <a:t>TerraROVER Sens</a:t>
            </a:r>
            <a:r>
              <a:rPr b="1" lang="en-US" sz="3500">
                <a:latin typeface="Helvetica Neue"/>
                <a:ea typeface="Helvetica Neue"/>
                <a:cs typeface="Helvetica Neue"/>
                <a:sym typeface="Helvetica Neue"/>
              </a:rPr>
              <a:t>or </a:t>
            </a:r>
            <a:r>
              <a:rPr b="1" lang="en-US" sz="3500">
                <a:solidFill>
                  <a:schemeClr val="dk1"/>
                </a:solidFill>
                <a:latin typeface="Helvetica Neue"/>
                <a:ea typeface="Helvetica Neue"/>
                <a:cs typeface="Helvetica Neue"/>
                <a:sym typeface="Helvetica Neue"/>
              </a:rPr>
              <a:t>Set Up</a:t>
            </a:r>
            <a:endParaRPr b="1" sz="3500">
              <a:solidFill>
                <a:schemeClr val="dk1"/>
              </a:solidFill>
              <a:latin typeface="Helvetica Neue"/>
              <a:ea typeface="Helvetica Neue"/>
              <a:cs typeface="Helvetica Neue"/>
              <a:sym typeface="Helvetica Neue"/>
            </a:endParaRPr>
          </a:p>
          <a:p>
            <a:pPr indent="-228600" lvl="0" marL="228600" rtl="0" algn="l">
              <a:lnSpc>
                <a:spcPct val="100000"/>
              </a:lnSpc>
              <a:spcBef>
                <a:spcPts val="0"/>
              </a:spcBef>
              <a:spcAft>
                <a:spcPts val="0"/>
              </a:spcAft>
              <a:buSzPts val="1600"/>
              <a:buNone/>
            </a:pPr>
            <a:r>
              <a:t/>
            </a:r>
            <a:endParaRPr sz="2716">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0"/>
              </a:spcBef>
              <a:spcAft>
                <a:spcPts val="0"/>
              </a:spcAft>
              <a:buSzPts val="1600"/>
              <a:buNone/>
            </a:pPr>
            <a:r>
              <a:t/>
            </a:r>
            <a:endParaRPr sz="2716">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0"/>
              </a:spcBef>
              <a:spcAft>
                <a:spcPts val="0"/>
              </a:spcAft>
              <a:buClr>
                <a:srgbClr val="33475B"/>
              </a:buClr>
              <a:buSzPts val="1600"/>
              <a:buFont typeface="Arial"/>
              <a:buNone/>
            </a:pPr>
            <a:r>
              <a:rPr lang="en-US" sz="2700">
                <a:solidFill>
                  <a:schemeClr val="dk1"/>
                </a:solidFill>
                <a:latin typeface="Helvetica Neue Light"/>
                <a:ea typeface="Helvetica Neue Light"/>
                <a:cs typeface="Helvetica Neue Light"/>
                <a:sym typeface="Helvetica Neue Light"/>
              </a:rPr>
              <a:t>Terra Rover: Truss 3</a:t>
            </a:r>
            <a:endParaRPr sz="27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Air Temperature / Humidity sensor</a:t>
            </a:r>
            <a:endParaRPr sz="2700">
              <a:solidFill>
                <a:schemeClr val="dk1"/>
              </a:solidFill>
              <a:latin typeface="Helvetica Neue Light"/>
              <a:ea typeface="Helvetica Neue Light"/>
              <a:cs typeface="Helvetica Neue Light"/>
              <a:sym typeface="Helvetica Neue Light"/>
            </a:endParaRPr>
          </a:p>
          <a:p>
            <a:pPr indent="-227584" lvl="0" marL="228600" rtl="0" algn="l">
              <a:lnSpc>
                <a:spcPct val="100000"/>
              </a:lnSpc>
              <a:spcBef>
                <a:spcPts val="1000"/>
              </a:spcBef>
              <a:spcAft>
                <a:spcPts val="0"/>
              </a:spcAft>
              <a:buClr>
                <a:schemeClr val="dk1"/>
              </a:buClr>
              <a:buSzPts val="2700"/>
              <a:buChar char="•"/>
            </a:pPr>
            <a:r>
              <a:rPr lang="en-US" sz="2700">
                <a:solidFill>
                  <a:schemeClr val="dk1"/>
                </a:solidFill>
              </a:rPr>
              <a:t>PM Sensor</a:t>
            </a:r>
            <a:endParaRPr sz="2700">
              <a:solidFill>
                <a:schemeClr val="dk1"/>
              </a:solidFill>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Light Intensity sensor</a:t>
            </a:r>
            <a:endParaRPr sz="27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Infrared (IR) surface temperature sensor</a:t>
            </a:r>
            <a:endParaRPr sz="27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On/off button</a:t>
            </a:r>
            <a:endParaRPr sz="2700">
              <a:solidFill>
                <a:schemeClr val="dk1"/>
              </a:solidFill>
              <a:latin typeface="Helvetica Neue Light"/>
              <a:ea typeface="Helvetica Neue Light"/>
              <a:cs typeface="Helvetica Neue Light"/>
              <a:sym typeface="Helvetica Neue Light"/>
            </a:endParaRPr>
          </a:p>
          <a:p>
            <a:pPr indent="-476250" lvl="0" marL="609600" rtl="0" algn="l">
              <a:lnSpc>
                <a:spcPct val="100000"/>
              </a:lnSpc>
              <a:spcBef>
                <a:spcPts val="0"/>
              </a:spcBef>
              <a:spcAft>
                <a:spcPts val="0"/>
              </a:spcAft>
              <a:buClr>
                <a:schemeClr val="dk1"/>
              </a:buClr>
              <a:buSzPts val="2700"/>
              <a:buFont typeface="Helvetica Neue Light"/>
              <a:buChar char="•"/>
            </a:pPr>
            <a:r>
              <a:rPr lang="en-US" sz="2700">
                <a:solidFill>
                  <a:schemeClr val="dk1"/>
                </a:solidFill>
                <a:latin typeface="Helvetica Neue Light"/>
                <a:ea typeface="Helvetica Neue Light"/>
                <a:cs typeface="Helvetica Neue Light"/>
                <a:sym typeface="Helvetica Neue Light"/>
              </a:rPr>
              <a:t>controls if the tower is taking data</a:t>
            </a:r>
            <a:endParaRPr sz="2700">
              <a:solidFill>
                <a:schemeClr val="dk1"/>
              </a:solidFill>
              <a:latin typeface="Helvetica Neue Light"/>
              <a:ea typeface="Helvetica Neue Light"/>
              <a:cs typeface="Helvetica Neue Light"/>
              <a:sym typeface="Helvetica Neue Light"/>
            </a:endParaRPr>
          </a:p>
          <a:p>
            <a:pPr indent="-228600" lvl="0" marL="228600" rtl="0" algn="l">
              <a:lnSpc>
                <a:spcPct val="100000"/>
              </a:lnSpc>
              <a:spcBef>
                <a:spcPts val="100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Charging block</a:t>
            </a:r>
            <a:endParaRPr sz="27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1000"/>
              </a:spcBef>
              <a:spcAft>
                <a:spcPts val="0"/>
              </a:spcAft>
              <a:buClr>
                <a:schemeClr val="dk1"/>
              </a:buClr>
              <a:buSzPts val="1600"/>
              <a:buFont typeface="Arial"/>
              <a:buNone/>
            </a:pPr>
            <a:r>
              <a:t/>
            </a:r>
            <a:endParaRPr sz="2200">
              <a:solidFill>
                <a:srgbClr val="33475B"/>
              </a:solidFill>
              <a:latin typeface="Avenir"/>
              <a:ea typeface="Avenir"/>
              <a:cs typeface="Avenir"/>
              <a:sym typeface="Avenir"/>
            </a:endParaRPr>
          </a:p>
          <a:p>
            <a:pPr indent="0" lvl="0" marL="0" rtl="0" algn="l">
              <a:lnSpc>
                <a:spcPct val="100000"/>
              </a:lnSpc>
              <a:spcBef>
                <a:spcPts val="1000"/>
              </a:spcBef>
              <a:spcAft>
                <a:spcPts val="0"/>
              </a:spcAft>
              <a:buSzPts val="1600"/>
              <a:buNone/>
            </a:pPr>
            <a:r>
              <a:t/>
            </a:r>
            <a:endParaRPr sz="3300">
              <a:solidFill>
                <a:schemeClr val="dk1"/>
              </a:solidFill>
              <a:latin typeface="Helvetica Neue Light"/>
              <a:ea typeface="Helvetica Neue Light"/>
              <a:cs typeface="Helvetica Neue Light"/>
              <a:sym typeface="Helvetica Neue Light"/>
            </a:endParaRPr>
          </a:p>
        </p:txBody>
      </p:sp>
      <p:sp>
        <p:nvSpPr>
          <p:cNvPr id="249" name="Google Shape;249;p32"/>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cxnSp>
        <p:nvCxnSpPr>
          <p:cNvPr id="250" name="Google Shape;250;p32"/>
          <p:cNvCxnSpPr/>
          <p:nvPr/>
        </p:nvCxnSpPr>
        <p:spPr>
          <a:xfrm rot="10800000">
            <a:off x="2767025" y="968500"/>
            <a:ext cx="1493700" cy="1310700"/>
          </a:xfrm>
          <a:prstGeom prst="straightConnector1">
            <a:avLst/>
          </a:prstGeom>
          <a:noFill/>
          <a:ln cap="flat" cmpd="sng" w="28575">
            <a:solidFill>
              <a:srgbClr val="FF00FF"/>
            </a:solidFill>
            <a:prstDash val="solid"/>
            <a:round/>
            <a:headEnd len="sm" w="sm" type="none"/>
            <a:tailEnd len="med" w="med" type="triangle"/>
          </a:ln>
        </p:spPr>
      </p:cxnSp>
      <p:cxnSp>
        <p:nvCxnSpPr>
          <p:cNvPr id="251" name="Google Shape;251;p32"/>
          <p:cNvCxnSpPr/>
          <p:nvPr/>
        </p:nvCxnSpPr>
        <p:spPr>
          <a:xfrm rot="10800000">
            <a:off x="1593075" y="1280825"/>
            <a:ext cx="2664000" cy="1544400"/>
          </a:xfrm>
          <a:prstGeom prst="straightConnector1">
            <a:avLst/>
          </a:prstGeom>
          <a:noFill/>
          <a:ln cap="flat" cmpd="sng" w="28575">
            <a:solidFill>
              <a:srgbClr val="FF00FF"/>
            </a:solidFill>
            <a:prstDash val="solid"/>
            <a:round/>
            <a:headEnd len="sm" w="sm" type="none"/>
            <a:tailEnd len="med" w="med" type="triangle"/>
          </a:ln>
        </p:spPr>
      </p:cxnSp>
      <p:cxnSp>
        <p:nvCxnSpPr>
          <p:cNvPr id="252" name="Google Shape;252;p32"/>
          <p:cNvCxnSpPr/>
          <p:nvPr/>
        </p:nvCxnSpPr>
        <p:spPr>
          <a:xfrm flipH="1">
            <a:off x="2300225" y="3972125"/>
            <a:ext cx="1945500" cy="141900"/>
          </a:xfrm>
          <a:prstGeom prst="straightConnector1">
            <a:avLst/>
          </a:prstGeom>
          <a:noFill/>
          <a:ln cap="flat" cmpd="sng" w="28575">
            <a:solidFill>
              <a:srgbClr val="FF00FF"/>
            </a:solidFill>
            <a:prstDash val="solid"/>
            <a:round/>
            <a:headEnd len="sm" w="sm" type="none"/>
            <a:tailEnd len="med" w="med" type="triangle"/>
          </a:ln>
        </p:spPr>
      </p:cxnSp>
      <p:cxnSp>
        <p:nvCxnSpPr>
          <p:cNvPr id="253" name="Google Shape;253;p32"/>
          <p:cNvCxnSpPr/>
          <p:nvPr/>
        </p:nvCxnSpPr>
        <p:spPr>
          <a:xfrm rot="10800000">
            <a:off x="1590225" y="4805100"/>
            <a:ext cx="2631900" cy="164100"/>
          </a:xfrm>
          <a:prstGeom prst="straightConnector1">
            <a:avLst/>
          </a:prstGeom>
          <a:noFill/>
          <a:ln cap="flat" cmpd="sng" w="28575">
            <a:solidFill>
              <a:srgbClr val="FF00FF"/>
            </a:solidFill>
            <a:prstDash val="solid"/>
            <a:round/>
            <a:headEnd len="sm" w="sm" type="none"/>
            <a:tailEnd len="med" w="med" type="triangle"/>
          </a:ln>
        </p:spPr>
      </p:cxnSp>
      <p:cxnSp>
        <p:nvCxnSpPr>
          <p:cNvPr id="254" name="Google Shape;254;p32"/>
          <p:cNvCxnSpPr/>
          <p:nvPr/>
        </p:nvCxnSpPr>
        <p:spPr>
          <a:xfrm rot="10800000">
            <a:off x="636100" y="2085750"/>
            <a:ext cx="3667800" cy="1277400"/>
          </a:xfrm>
          <a:prstGeom prst="straightConnector1">
            <a:avLst/>
          </a:prstGeom>
          <a:noFill/>
          <a:ln cap="flat" cmpd="sng" w="28575">
            <a:solidFill>
              <a:srgbClr val="FF00FF"/>
            </a:solidFill>
            <a:prstDash val="solid"/>
            <a:round/>
            <a:headEnd len="sm" w="sm" type="none"/>
            <a:tailEnd len="med" w="med" type="triangle"/>
          </a:ln>
        </p:spPr>
      </p:cxnSp>
      <p:cxnSp>
        <p:nvCxnSpPr>
          <p:cNvPr id="255" name="Google Shape;255;p32"/>
          <p:cNvCxnSpPr/>
          <p:nvPr/>
        </p:nvCxnSpPr>
        <p:spPr>
          <a:xfrm flipH="1">
            <a:off x="1742625" y="4488900"/>
            <a:ext cx="2533500" cy="22800"/>
          </a:xfrm>
          <a:prstGeom prst="straightConnector1">
            <a:avLst/>
          </a:prstGeom>
          <a:noFill/>
          <a:ln cap="flat" cmpd="sng" w="28575">
            <a:solidFill>
              <a:srgbClr val="FF00FF"/>
            </a:solidFill>
            <a:prstDash val="solid"/>
            <a:round/>
            <a:headEnd len="sm" w="sm" type="none"/>
            <a:tailEnd len="med" w="med" type="triangle"/>
          </a:ln>
        </p:spPr>
      </p:cxnSp>
      <p:cxnSp>
        <p:nvCxnSpPr>
          <p:cNvPr id="256" name="Google Shape;256;p32"/>
          <p:cNvCxnSpPr/>
          <p:nvPr/>
        </p:nvCxnSpPr>
        <p:spPr>
          <a:xfrm>
            <a:off x="512050" y="1381950"/>
            <a:ext cx="0" cy="402000"/>
          </a:xfrm>
          <a:prstGeom prst="straightConnector1">
            <a:avLst/>
          </a:prstGeom>
          <a:noFill/>
          <a:ln cap="flat" cmpd="sng" w="9525">
            <a:solidFill>
              <a:srgbClr val="FF00FF"/>
            </a:solidFill>
            <a:prstDash val="solid"/>
            <a:round/>
            <a:headEnd len="sm" w="sm" type="none"/>
            <a:tailEnd len="med" w="med" type="triangle"/>
          </a:ln>
        </p:spPr>
      </p:cxnSp>
      <p:cxnSp>
        <p:nvCxnSpPr>
          <p:cNvPr id="257" name="Google Shape;257;p32"/>
          <p:cNvCxnSpPr/>
          <p:nvPr/>
        </p:nvCxnSpPr>
        <p:spPr>
          <a:xfrm rot="10800000">
            <a:off x="509650" y="2312475"/>
            <a:ext cx="4800" cy="401700"/>
          </a:xfrm>
          <a:prstGeom prst="straightConnector1">
            <a:avLst/>
          </a:prstGeom>
          <a:noFill/>
          <a:ln cap="flat" cmpd="sng" w="9525">
            <a:solidFill>
              <a:srgbClr val="FF00FF"/>
            </a:solidFill>
            <a:prstDash val="solid"/>
            <a:round/>
            <a:headEnd len="sm" w="sm" type="none"/>
            <a:tailEnd len="med" w="med" type="triangle"/>
          </a:ln>
        </p:spPr>
      </p:cxnSp>
      <p:sp>
        <p:nvSpPr>
          <p:cNvPr id="258" name="Google Shape;258;p32"/>
          <p:cNvSpPr txBox="1"/>
          <p:nvPr/>
        </p:nvSpPr>
        <p:spPr>
          <a:xfrm>
            <a:off x="523363" y="2330600"/>
            <a:ext cx="1060800" cy="1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Helvetica Neue Light"/>
                <a:ea typeface="Helvetica Neue Light"/>
                <a:cs typeface="Helvetica Neue Light"/>
                <a:sym typeface="Helvetica Neue Light"/>
              </a:rPr>
              <a:t>Nadir</a:t>
            </a:r>
            <a:endParaRPr b="0" i="0" sz="1400" u="none" cap="none" strike="noStrike">
              <a:solidFill>
                <a:schemeClr val="dk1"/>
              </a:solidFill>
              <a:latin typeface="Helvetica Neue Light"/>
              <a:ea typeface="Helvetica Neue Light"/>
              <a:cs typeface="Helvetica Neue Light"/>
              <a:sym typeface="Helvetica Neue Light"/>
            </a:endParaRPr>
          </a:p>
        </p:txBody>
      </p:sp>
      <p:sp>
        <p:nvSpPr>
          <p:cNvPr id="259" name="Google Shape;259;p32"/>
          <p:cNvSpPr txBox="1"/>
          <p:nvPr/>
        </p:nvSpPr>
        <p:spPr>
          <a:xfrm>
            <a:off x="217938" y="1054250"/>
            <a:ext cx="1060800" cy="1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Helvetica Neue Light"/>
                <a:ea typeface="Helvetica Neue Light"/>
                <a:cs typeface="Helvetica Neue Light"/>
                <a:sym typeface="Helvetica Neue Light"/>
              </a:rPr>
              <a:t>Zenith</a:t>
            </a:r>
            <a:endParaRPr b="0" i="0" sz="1400" u="none" cap="none" strike="noStrike">
              <a:solidFill>
                <a:schemeClr val="dk1"/>
              </a:solidFill>
              <a:latin typeface="Helvetica Neue Light"/>
              <a:ea typeface="Helvetica Neue Light"/>
              <a:cs typeface="Helvetica Neue Light"/>
              <a:sym typeface="Helvetica Neue Light"/>
            </a:endParaRPr>
          </a:p>
        </p:txBody>
      </p:sp>
      <p:cxnSp>
        <p:nvCxnSpPr>
          <p:cNvPr id="260" name="Google Shape;260;p32"/>
          <p:cNvCxnSpPr/>
          <p:nvPr/>
        </p:nvCxnSpPr>
        <p:spPr>
          <a:xfrm rot="10800000">
            <a:off x="390425" y="4676725"/>
            <a:ext cx="3980700" cy="789300"/>
          </a:xfrm>
          <a:prstGeom prst="straightConnector1">
            <a:avLst/>
          </a:prstGeom>
          <a:noFill/>
          <a:ln cap="flat" cmpd="sng" w="28575">
            <a:solidFill>
              <a:srgbClr val="FF00FF"/>
            </a:solidFill>
            <a:prstDash val="solid"/>
            <a:round/>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cxnSp>
        <p:nvCxnSpPr>
          <p:cNvPr id="265" name="Google Shape;265;p33"/>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266" name="Google Shape;266;p33"/>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267" name="Google Shape;267;p33"/>
          <p:cNvSpPr txBox="1"/>
          <p:nvPr>
            <p:ph idx="1" type="body"/>
          </p:nvPr>
        </p:nvSpPr>
        <p:spPr>
          <a:xfrm>
            <a:off x="4649775" y="218225"/>
            <a:ext cx="6955500" cy="5999400"/>
          </a:xfrm>
          <a:prstGeom prst="rect">
            <a:avLst/>
          </a:prstGeom>
          <a:noFill/>
          <a:ln>
            <a:noFill/>
          </a:ln>
        </p:spPr>
        <p:txBody>
          <a:bodyPr anchorCtr="0" anchor="t" bIns="124675" lIns="124675" spcFirstLastPara="1" rIns="124675" wrap="square" tIns="124675">
            <a:noAutofit/>
          </a:bodyPr>
          <a:lstStyle/>
          <a:p>
            <a:pPr indent="0" lvl="0" marL="0" rtl="0" algn="l">
              <a:lnSpc>
                <a:spcPct val="100000"/>
              </a:lnSpc>
              <a:spcBef>
                <a:spcPts val="0"/>
              </a:spcBef>
              <a:spcAft>
                <a:spcPts val="0"/>
              </a:spcAft>
              <a:buSzPts val="1600"/>
              <a:buNone/>
            </a:pPr>
            <a:r>
              <a:rPr b="1" lang="en-US" sz="3500">
                <a:solidFill>
                  <a:schemeClr val="dk1"/>
                </a:solidFill>
                <a:latin typeface="Helvetica Neue"/>
                <a:ea typeface="Helvetica Neue"/>
                <a:cs typeface="Helvetica Neue"/>
                <a:sym typeface="Helvetica Neue"/>
              </a:rPr>
              <a:t>TerraROVER</a:t>
            </a:r>
            <a:r>
              <a:rPr b="1" lang="en-US" sz="3500">
                <a:latin typeface="Helvetica Neue"/>
                <a:ea typeface="Helvetica Neue"/>
                <a:cs typeface="Helvetica Neue"/>
                <a:sym typeface="Helvetica Neue"/>
              </a:rPr>
              <a:t> Data Collection</a:t>
            </a:r>
            <a:endParaRPr b="1" sz="35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600"/>
              <a:buNone/>
            </a:pPr>
            <a:r>
              <a:t/>
            </a:r>
            <a:endParaRPr sz="2716">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1600"/>
              <a:buNone/>
            </a:pPr>
            <a:r>
              <a:rPr lang="en-US" sz="2700"/>
              <a:t>How to r</a:t>
            </a:r>
            <a:r>
              <a:rPr lang="en-US" sz="2700">
                <a:solidFill>
                  <a:schemeClr val="dk1"/>
                </a:solidFill>
                <a:latin typeface="Helvetica Neue Light"/>
                <a:ea typeface="Helvetica Neue Light"/>
                <a:cs typeface="Helvetica Neue Light"/>
                <a:sym typeface="Helvetica Neue Light"/>
              </a:rPr>
              <a:t>ecord data with the TerraROVER:</a:t>
            </a:r>
            <a:endParaRPr sz="2700"/>
          </a:p>
          <a:p>
            <a:pPr indent="-400685" lvl="0" marL="457200" rtl="0" algn="l">
              <a:lnSpc>
                <a:spcPct val="100000"/>
              </a:lnSpc>
              <a:spcBef>
                <a:spcPts val="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Connect the wires to turn the battery on.</a:t>
            </a:r>
            <a:endParaRPr sz="2700">
              <a:solidFill>
                <a:schemeClr val="dk1"/>
              </a:solidFill>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Connect the power to the the UHIP sensor (from purple to blue hookups).</a:t>
            </a:r>
            <a:endParaRPr sz="2700">
              <a:solidFill>
                <a:schemeClr val="dk1"/>
              </a:solidFill>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Clr>
                <a:schemeClr val="dk1"/>
              </a:buClr>
              <a:buSzPts val="2716"/>
              <a:buFont typeface="Helvetica Neue Light"/>
              <a:buChar char="●"/>
            </a:pPr>
            <a:r>
              <a:rPr lang="en-US" sz="2700">
                <a:solidFill>
                  <a:schemeClr val="dk1"/>
                </a:solidFill>
                <a:latin typeface="Helvetica Neue Light"/>
                <a:ea typeface="Helvetica Neue Light"/>
                <a:cs typeface="Helvetica Neue Light"/>
                <a:sym typeface="Helvetica Neue Light"/>
              </a:rPr>
              <a:t>Push the black button to start recording data and again to end data collection.</a:t>
            </a:r>
            <a:endParaRPr sz="27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0" lvl="0" marL="228600" rtl="0" algn="l">
              <a:lnSpc>
                <a:spcPct val="100000"/>
              </a:lnSpc>
              <a:spcBef>
                <a:spcPts val="1000"/>
              </a:spcBef>
              <a:spcAft>
                <a:spcPts val="0"/>
              </a:spcAft>
              <a:buSzPts val="1600"/>
              <a:buNone/>
            </a:pPr>
            <a:r>
              <a:t/>
            </a:r>
            <a:endParaRPr sz="2716">
              <a:solidFill>
                <a:srgbClr val="33475B"/>
              </a:solidFill>
              <a:latin typeface="Helvetica Neue Light"/>
              <a:ea typeface="Helvetica Neue Light"/>
              <a:cs typeface="Helvetica Neue Light"/>
              <a:sym typeface="Helvetica Neue Light"/>
            </a:endParaRPr>
          </a:p>
          <a:p>
            <a:pPr indent="0" lvl="0" marL="0" rtl="0" algn="l">
              <a:lnSpc>
                <a:spcPct val="100000"/>
              </a:lnSpc>
              <a:spcBef>
                <a:spcPts val="1000"/>
              </a:spcBef>
              <a:spcAft>
                <a:spcPts val="0"/>
              </a:spcAft>
              <a:buSzPts val="1600"/>
              <a:buNone/>
            </a:pPr>
            <a:r>
              <a:t/>
            </a:r>
            <a:endParaRPr sz="2200">
              <a:solidFill>
                <a:srgbClr val="33475B"/>
              </a:solidFill>
              <a:latin typeface="Avenir"/>
              <a:ea typeface="Avenir"/>
              <a:cs typeface="Avenir"/>
              <a:sym typeface="Avenir"/>
            </a:endParaRPr>
          </a:p>
          <a:p>
            <a:pPr indent="0" lvl="0" marL="0" rtl="0" algn="l">
              <a:lnSpc>
                <a:spcPct val="100000"/>
              </a:lnSpc>
              <a:spcBef>
                <a:spcPts val="1000"/>
              </a:spcBef>
              <a:spcAft>
                <a:spcPts val="0"/>
              </a:spcAft>
              <a:buSzPts val="1600"/>
              <a:buNone/>
            </a:pPr>
            <a:r>
              <a:t/>
            </a:r>
            <a:endParaRPr sz="3300">
              <a:solidFill>
                <a:schemeClr val="dk1"/>
              </a:solidFill>
              <a:latin typeface="Helvetica Neue Light"/>
              <a:ea typeface="Helvetica Neue Light"/>
              <a:cs typeface="Helvetica Neue Light"/>
              <a:sym typeface="Helvetica Neue Light"/>
            </a:endParaRPr>
          </a:p>
        </p:txBody>
      </p:sp>
      <p:sp>
        <p:nvSpPr>
          <p:cNvPr id="268" name="Google Shape;268;p33"/>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descr="A picture containing electrical wiring, electronic engineering, ground, electronics&#10;&#10;Description automatically generated" id="269" name="Google Shape;269;p33"/>
          <p:cNvPicPr preferRelativeResize="0"/>
          <p:nvPr/>
        </p:nvPicPr>
        <p:blipFill rotWithShape="1">
          <a:blip r:embed="rId3">
            <a:alphaModFix/>
          </a:blip>
          <a:srcRect b="0" l="0" r="0" t="0"/>
          <a:stretch/>
        </p:blipFill>
        <p:spPr>
          <a:xfrm>
            <a:off x="522328" y="530197"/>
            <a:ext cx="3694050" cy="4899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cxnSp>
        <p:nvCxnSpPr>
          <p:cNvPr id="274" name="Google Shape;274;p34"/>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275" name="Google Shape;275;p34"/>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276" name="Google Shape;276;p34"/>
          <p:cNvSpPr txBox="1"/>
          <p:nvPr>
            <p:ph idx="1" type="body"/>
          </p:nvPr>
        </p:nvSpPr>
        <p:spPr>
          <a:xfrm>
            <a:off x="415600" y="1536625"/>
            <a:ext cx="5027400" cy="4149600"/>
          </a:xfrm>
          <a:prstGeom prst="rect">
            <a:avLst/>
          </a:prstGeom>
          <a:noFill/>
          <a:ln>
            <a:noFill/>
          </a:ln>
        </p:spPr>
        <p:txBody>
          <a:bodyPr anchorCtr="0" anchor="t" bIns="124675" lIns="124675" spcFirstLastPara="1" rIns="124675" wrap="square" tIns="124675">
            <a:noAutofit/>
          </a:bodyPr>
          <a:lstStyle/>
          <a:p>
            <a:pPr indent="0" lvl="0" marL="0" rtl="0" algn="l">
              <a:lnSpc>
                <a:spcPct val="100000"/>
              </a:lnSpc>
              <a:spcBef>
                <a:spcPts val="0"/>
              </a:spcBef>
              <a:spcAft>
                <a:spcPts val="0"/>
              </a:spcAft>
              <a:buSzPts val="2400"/>
              <a:buNone/>
            </a:pPr>
            <a:r>
              <a:rPr lang="en-US">
                <a:latin typeface="Helvetica Neue Light"/>
                <a:ea typeface="Helvetica Neue Light"/>
                <a:cs typeface="Helvetica Neue Light"/>
                <a:sym typeface="Helvetica Neue Light"/>
              </a:rPr>
              <a:t>Each team will use a rover to explore one area of campus:</a:t>
            </a:r>
            <a:endParaRPr>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SzPts val="2716"/>
              <a:buFont typeface="Helvetica Neue Light"/>
              <a:buChar char="●"/>
            </a:pPr>
            <a:r>
              <a:rPr lang="en-US">
                <a:latin typeface="Helvetica Neue Light"/>
                <a:ea typeface="Helvetica Neue Light"/>
                <a:cs typeface="Helvetica Neue Light"/>
                <a:sym typeface="Helvetica Neue Light"/>
              </a:rPr>
              <a:t>Engineering Quad</a:t>
            </a:r>
            <a:endParaRPr>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SzPts val="2716"/>
              <a:buFont typeface="Helvetica Neue Light"/>
              <a:buChar char="●"/>
            </a:pPr>
            <a:r>
              <a:rPr lang="en-US">
                <a:latin typeface="Helvetica Neue Light"/>
                <a:ea typeface="Helvetica Neue Light"/>
                <a:cs typeface="Helvetica Neue Light"/>
                <a:sym typeface="Helvetica Neue Light"/>
              </a:rPr>
              <a:t>Business Field</a:t>
            </a:r>
            <a:endParaRPr>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SzPts val="2716"/>
              <a:buFont typeface="Helvetica Neue Light"/>
              <a:buChar char="●"/>
            </a:pPr>
            <a:r>
              <a:rPr lang="en-US">
                <a:latin typeface="Helvetica Neue Light"/>
                <a:ea typeface="Helvetica Neue Light"/>
                <a:cs typeface="Helvetica Neue Light"/>
                <a:sym typeface="Helvetica Neue Light"/>
              </a:rPr>
              <a:t>Regent Parking Lot</a:t>
            </a:r>
            <a:endParaRPr>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2400"/>
              <a:buNone/>
            </a:pPr>
            <a:r>
              <a:t/>
            </a:r>
            <a:endParaRPr>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SzPts val="2400"/>
              <a:buNone/>
            </a:pPr>
            <a:r>
              <a:rPr lang="en-US">
                <a:latin typeface="Helvetica Neue Light"/>
                <a:ea typeface="Helvetica Neue Light"/>
                <a:cs typeface="Helvetica Neue Light"/>
                <a:sym typeface="Helvetica Neue Light"/>
              </a:rPr>
              <a:t>Use the rover to record a path in your area to find out:</a:t>
            </a:r>
            <a:endParaRPr>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SzPts val="2716"/>
              <a:buFont typeface="Helvetica Neue Light"/>
              <a:buChar char="●"/>
            </a:pPr>
            <a:r>
              <a:rPr lang="en-US">
                <a:latin typeface="Helvetica Neue Light"/>
                <a:ea typeface="Helvetica Neue Light"/>
                <a:cs typeface="Helvetica Neue Light"/>
                <a:sym typeface="Helvetica Neue Light"/>
              </a:rPr>
              <a:t>Which areas are the hottest?</a:t>
            </a:r>
            <a:endParaRPr>
              <a:latin typeface="Helvetica Neue Light"/>
              <a:ea typeface="Helvetica Neue Light"/>
              <a:cs typeface="Helvetica Neue Light"/>
              <a:sym typeface="Helvetica Neue Light"/>
            </a:endParaRPr>
          </a:p>
          <a:p>
            <a:pPr indent="-400685" lvl="0" marL="457200" rtl="0" algn="l">
              <a:lnSpc>
                <a:spcPct val="100000"/>
              </a:lnSpc>
              <a:spcBef>
                <a:spcPts val="0"/>
              </a:spcBef>
              <a:spcAft>
                <a:spcPts val="0"/>
              </a:spcAft>
              <a:buSzPts val="2716"/>
              <a:buFont typeface="Helvetica Neue Light"/>
              <a:buChar char="●"/>
            </a:pPr>
            <a:r>
              <a:rPr lang="en-US">
                <a:latin typeface="Helvetica Neue Light"/>
                <a:ea typeface="Helvetica Neue Light"/>
                <a:cs typeface="Helvetica Neue Light"/>
                <a:sym typeface="Helvetica Neue Light"/>
              </a:rPr>
              <a:t>Which areas are the coolest?</a:t>
            </a:r>
            <a:endParaRPr sz="2200">
              <a:latin typeface="Avenir"/>
              <a:ea typeface="Avenir"/>
              <a:cs typeface="Avenir"/>
              <a:sym typeface="Avenir"/>
            </a:endParaRPr>
          </a:p>
          <a:p>
            <a:pPr indent="0" lvl="0" marL="0" rtl="0" algn="l">
              <a:lnSpc>
                <a:spcPct val="100000"/>
              </a:lnSpc>
              <a:spcBef>
                <a:spcPts val="1000"/>
              </a:spcBef>
              <a:spcAft>
                <a:spcPts val="0"/>
              </a:spcAft>
              <a:buSzPts val="2400"/>
              <a:buNone/>
            </a:pPr>
            <a:r>
              <a:t/>
            </a:r>
            <a:endParaRPr sz="3300">
              <a:solidFill>
                <a:schemeClr val="dk1"/>
              </a:solidFill>
              <a:latin typeface="Helvetica Neue Light"/>
              <a:ea typeface="Helvetica Neue Light"/>
              <a:cs typeface="Helvetica Neue Light"/>
              <a:sym typeface="Helvetica Neue Light"/>
            </a:endParaRPr>
          </a:p>
        </p:txBody>
      </p:sp>
      <p:sp>
        <p:nvSpPr>
          <p:cNvPr id="277" name="Google Shape;277;p34"/>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descr="An aerial view of a city&#10;&#10;Description automatically generated with medium confidence" id="278" name="Google Shape;278;p34"/>
          <p:cNvPicPr preferRelativeResize="0"/>
          <p:nvPr/>
        </p:nvPicPr>
        <p:blipFill rotWithShape="1">
          <a:blip r:embed="rId3">
            <a:alphaModFix/>
          </a:blip>
          <a:srcRect b="39752" l="57862" r="7829" t="30446"/>
          <a:stretch/>
        </p:blipFill>
        <p:spPr>
          <a:xfrm>
            <a:off x="5544425" y="594974"/>
            <a:ext cx="6550375" cy="4694455"/>
          </a:xfrm>
          <a:prstGeom prst="rect">
            <a:avLst/>
          </a:prstGeom>
          <a:noFill/>
          <a:ln cap="flat" cmpd="sng" w="19050">
            <a:solidFill>
              <a:srgbClr val="000000"/>
            </a:solidFill>
            <a:prstDash val="solid"/>
            <a:round/>
            <a:headEnd len="sm" w="sm" type="none"/>
            <a:tailEnd len="sm" w="sm" type="none"/>
          </a:ln>
        </p:spPr>
      </p:pic>
      <p:sp>
        <p:nvSpPr>
          <p:cNvPr id="279" name="Google Shape;279;p34"/>
          <p:cNvSpPr txBox="1"/>
          <p:nvPr>
            <p:ph type="title"/>
          </p:nvPr>
        </p:nvSpPr>
        <p:spPr>
          <a:xfrm>
            <a:off x="415600" y="593367"/>
            <a:ext cx="11360700" cy="763500"/>
          </a:xfrm>
          <a:prstGeom prst="rect">
            <a:avLst/>
          </a:prstGeom>
          <a:noFill/>
          <a:ln>
            <a:noFill/>
          </a:ln>
        </p:spPr>
        <p:txBody>
          <a:bodyPr anchorCtr="0" anchor="t" bIns="124675" lIns="124675" spcFirstLastPara="1" rIns="124675" wrap="square" tIns="124675">
            <a:noAutofit/>
          </a:bodyPr>
          <a:lstStyle/>
          <a:p>
            <a:pPr indent="-228600" lvl="0" marL="228600" rtl="0" algn="l">
              <a:lnSpc>
                <a:spcPct val="100000"/>
              </a:lnSpc>
              <a:spcBef>
                <a:spcPts val="0"/>
              </a:spcBef>
              <a:spcAft>
                <a:spcPts val="0"/>
              </a:spcAft>
              <a:buClr>
                <a:schemeClr val="dk1"/>
              </a:buClr>
              <a:buSzPts val="1100"/>
              <a:buFont typeface="Arial"/>
              <a:buNone/>
            </a:pPr>
            <a:r>
              <a:rPr b="1" lang="en-US" sz="3500">
                <a:latin typeface="Helvetica Neue"/>
                <a:ea typeface="Helvetica Neue"/>
                <a:cs typeface="Helvetica Neue"/>
                <a:sym typeface="Helvetica Neue"/>
              </a:rPr>
              <a:t>UHIP Exploration!</a:t>
            </a:r>
            <a:endParaRPr b="1" sz="3500">
              <a:latin typeface="Helvetica Neue"/>
              <a:ea typeface="Helvetica Neue"/>
              <a:cs typeface="Helvetica Neue"/>
              <a:sym typeface="Helvetica Neue"/>
            </a:endParaRPr>
          </a:p>
          <a:p>
            <a:pPr indent="0" lvl="0" marL="0" rtl="0" algn="l">
              <a:lnSpc>
                <a:spcPct val="100000"/>
              </a:lnSpc>
              <a:spcBef>
                <a:spcPts val="0"/>
              </a:spcBef>
              <a:spcAft>
                <a:spcPts val="0"/>
              </a:spcAft>
              <a:buSzPts val="39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cxnSp>
        <p:nvCxnSpPr>
          <p:cNvPr id="98" name="Google Shape;98;p17"/>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99" name="Google Shape;99;p17"/>
          <p:cNvSpPr txBox="1"/>
          <p:nvPr/>
        </p:nvSpPr>
        <p:spPr>
          <a:xfrm>
            <a:off x="14938167" y="5221367"/>
            <a:ext cx="80949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00" name="Google Shape;100;p17"/>
          <p:cNvSpPr txBox="1"/>
          <p:nvPr>
            <p:ph idx="1" type="body"/>
          </p:nvPr>
        </p:nvSpPr>
        <p:spPr>
          <a:xfrm>
            <a:off x="415600" y="2011033"/>
            <a:ext cx="5286300" cy="38436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rPr lang="en-US" sz="3200">
                <a:latin typeface="Helvetica Neue Light"/>
                <a:ea typeface="Helvetica Neue Light"/>
                <a:cs typeface="Helvetica Neue Light"/>
                <a:sym typeface="Helvetica Neue Light"/>
              </a:rPr>
              <a:t>Scan the QR code to take the pre-survey! (in</a:t>
            </a:r>
            <a:r>
              <a:rPr lang="en-US" sz="3200"/>
              <a:t>clude optional survey link)</a:t>
            </a:r>
            <a:endParaRPr sz="3200">
              <a:latin typeface="Helvetica Neue Light"/>
              <a:ea typeface="Helvetica Neue Light"/>
              <a:cs typeface="Helvetica Neue Light"/>
              <a:sym typeface="Helvetica Neue Light"/>
            </a:endParaRPr>
          </a:p>
        </p:txBody>
      </p:sp>
      <p:pic>
        <p:nvPicPr>
          <p:cNvPr id="101" name="Google Shape;101;p17"/>
          <p:cNvPicPr preferRelativeResize="0"/>
          <p:nvPr/>
        </p:nvPicPr>
        <p:blipFill rotWithShape="1">
          <a:blip r:embed="rId3">
            <a:alphaModFix/>
          </a:blip>
          <a:srcRect b="0" l="0" r="0" t="0"/>
          <a:stretch/>
        </p:blipFill>
        <p:spPr>
          <a:xfrm>
            <a:off x="4371424" y="219075"/>
            <a:ext cx="3767899" cy="1682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35"/>
          <p:cNvSpPr/>
          <p:nvPr/>
        </p:nvSpPr>
        <p:spPr>
          <a:xfrm>
            <a:off x="0" y="0"/>
            <a:ext cx="12189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85" name="Google Shape;285;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pic>
        <p:nvPicPr>
          <p:cNvPr descr="An aerial view of a city&#10;&#10;Description automatically generated with medium confidence" id="286" name="Google Shape;286;p35"/>
          <p:cNvPicPr preferRelativeResize="0"/>
          <p:nvPr/>
        </p:nvPicPr>
        <p:blipFill rotWithShape="1">
          <a:blip r:embed="rId3">
            <a:alphaModFix/>
          </a:blip>
          <a:srcRect b="18915" l="0" r="0" t="6578"/>
          <a:stretch/>
        </p:blipFill>
        <p:spPr>
          <a:xfrm>
            <a:off x="20" y="10"/>
            <a:ext cx="12191980" cy="6857989"/>
          </a:xfrm>
          <a:prstGeom prst="rect">
            <a:avLst/>
          </a:prstGeom>
          <a:noFill/>
          <a:ln>
            <a:noFill/>
          </a:ln>
        </p:spPr>
      </p:pic>
      <p:sp>
        <p:nvSpPr>
          <p:cNvPr id="287" name="Google Shape;287;p35"/>
          <p:cNvSpPr txBox="1"/>
          <p:nvPr>
            <p:ph idx="12" type="sldNum"/>
          </p:nvPr>
        </p:nvSpPr>
        <p:spPr>
          <a:xfrm>
            <a:off x="11365992" y="6356350"/>
            <a:ext cx="630900" cy="3651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Avenir"/>
              <a:buNone/>
            </a:pPr>
            <a:fld id="{00000000-1234-1234-1234-123412341234}" type="slidenum">
              <a:rPr b="0" i="0" lang="en-US" u="none" cap="none" strike="noStrike">
                <a:solidFill>
                  <a:srgbClr val="FFFFFF"/>
                </a:solidFill>
              </a:rPr>
              <a:t>‹#›</a:t>
            </a:fld>
            <a:endParaRPr b="0" i="0" u="none" cap="none" strike="noStrike">
              <a:solidFill>
                <a:srgbClr val="FFFFFF"/>
              </a:solidFill>
            </a:endParaRPr>
          </a:p>
        </p:txBody>
      </p:sp>
      <p:sp>
        <p:nvSpPr>
          <p:cNvPr id="288" name="Google Shape;288;p35"/>
          <p:cNvSpPr/>
          <p:nvPr/>
        </p:nvSpPr>
        <p:spPr>
          <a:xfrm rot="8102987">
            <a:off x="9304119" y="2912134"/>
            <a:ext cx="244164" cy="267286"/>
          </a:xfrm>
          <a:prstGeom prst="teardrop">
            <a:avLst>
              <a:gd fmla="val 156993"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nir"/>
              <a:ea typeface="Avenir"/>
              <a:cs typeface="Avenir"/>
              <a:sym typeface="Avenir"/>
            </a:endParaRPr>
          </a:p>
        </p:txBody>
      </p:sp>
      <p:sp>
        <p:nvSpPr>
          <p:cNvPr id="289" name="Google Shape;289;p35"/>
          <p:cNvSpPr txBox="1"/>
          <p:nvPr/>
        </p:nvSpPr>
        <p:spPr>
          <a:xfrm>
            <a:off x="4571175" y="5279200"/>
            <a:ext cx="4854600" cy="119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Clr>
                <a:schemeClr val="dk1"/>
              </a:buClr>
              <a:buSzPct val="117117"/>
              <a:buFont typeface="Arial"/>
              <a:buNone/>
            </a:pPr>
            <a:r>
              <a:rPr b="1" lang="en-US"/>
              <a:t>Rover Activity and Data Collection</a:t>
            </a:r>
            <a:endParaRPr b="1"/>
          </a:p>
          <a:p>
            <a:pPr indent="0" lvl="0" marL="0" rtl="0" algn="l">
              <a:lnSpc>
                <a:spcPct val="100000"/>
              </a:lnSpc>
              <a:spcBef>
                <a:spcPts val="0"/>
              </a:spcBef>
              <a:spcAft>
                <a:spcPts val="0"/>
              </a:spcAft>
              <a:buSzPct val="111111"/>
              <a:buNone/>
            </a:pPr>
            <a:r>
              <a:t/>
            </a:r>
            <a:endParaRPr/>
          </a:p>
        </p:txBody>
      </p:sp>
      <p:sp>
        <p:nvSpPr>
          <p:cNvPr id="296" name="Google Shape;296;p36"/>
          <p:cNvSpPr txBox="1"/>
          <p:nvPr>
            <p:ph idx="1" type="body"/>
          </p:nvPr>
        </p:nvSpPr>
        <p:spPr>
          <a:xfrm>
            <a:off x="4671775" y="1356875"/>
            <a:ext cx="7104600" cy="4734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Clr>
                <a:schemeClr val="dk1"/>
              </a:buClr>
              <a:buSzPts val="2400"/>
              <a:buFont typeface="Arial"/>
              <a:buNone/>
            </a:pPr>
            <a:r>
              <a:rPr lang="en-US" sz="2500"/>
              <a:t>Design and run an investigation using the TerraROVER to find the warmest and coolest parts of your campus area:</a:t>
            </a:r>
            <a:endParaRPr sz="2500"/>
          </a:p>
          <a:p>
            <a:pPr indent="-387985" lvl="0" marL="457200" rtl="0" algn="l">
              <a:lnSpc>
                <a:spcPct val="100000"/>
              </a:lnSpc>
              <a:spcBef>
                <a:spcPts val="0"/>
              </a:spcBef>
              <a:spcAft>
                <a:spcPts val="0"/>
              </a:spcAft>
              <a:buSzPts val="2516"/>
              <a:buChar char="●"/>
            </a:pPr>
            <a:r>
              <a:rPr lang="en-US" sz="2500"/>
              <a:t>Record 15-20 minutes of outdoor temp data on and off pavement using the TerraRover.</a:t>
            </a:r>
            <a:endParaRPr sz="2500"/>
          </a:p>
          <a:p>
            <a:pPr indent="0" lvl="0" marL="0" rtl="0" algn="l">
              <a:lnSpc>
                <a:spcPct val="100000"/>
              </a:lnSpc>
              <a:spcBef>
                <a:spcPts val="0"/>
              </a:spcBef>
              <a:spcAft>
                <a:spcPts val="0"/>
              </a:spcAft>
              <a:buClr>
                <a:schemeClr val="dk1"/>
              </a:buClr>
              <a:buSzPts val="2400"/>
              <a:buFont typeface="Arial"/>
              <a:buNone/>
            </a:pPr>
            <a:r>
              <a:t/>
            </a:r>
            <a:endParaRPr sz="2500"/>
          </a:p>
          <a:p>
            <a:pPr indent="0" lvl="0" marL="0" rtl="0" algn="l">
              <a:lnSpc>
                <a:spcPct val="100000"/>
              </a:lnSpc>
              <a:spcBef>
                <a:spcPts val="0"/>
              </a:spcBef>
              <a:spcAft>
                <a:spcPts val="0"/>
              </a:spcAft>
              <a:buClr>
                <a:schemeClr val="dk1"/>
              </a:buClr>
              <a:buSzPts val="2400"/>
              <a:buFont typeface="Arial"/>
              <a:buNone/>
            </a:pPr>
            <a:r>
              <a:rPr lang="en-US" sz="2500"/>
              <a:t>During your trial, make sure to include:</a:t>
            </a:r>
            <a:endParaRPr sz="2500"/>
          </a:p>
          <a:p>
            <a:pPr indent="-387985" lvl="0" marL="457200" rtl="0" algn="l">
              <a:lnSpc>
                <a:spcPct val="100000"/>
              </a:lnSpc>
              <a:spcBef>
                <a:spcPts val="0"/>
              </a:spcBef>
              <a:spcAft>
                <a:spcPts val="0"/>
              </a:spcAft>
              <a:buSzPts val="2516"/>
              <a:buChar char="●"/>
            </a:pPr>
            <a:r>
              <a:rPr lang="en-US" sz="2500"/>
              <a:t>sunny/shady surfaces</a:t>
            </a:r>
            <a:endParaRPr sz="2500"/>
          </a:p>
          <a:p>
            <a:pPr indent="-387985" lvl="0" marL="457200" rtl="0" algn="l">
              <a:lnSpc>
                <a:spcPct val="100000"/>
              </a:lnSpc>
              <a:spcBef>
                <a:spcPts val="0"/>
              </a:spcBef>
              <a:spcAft>
                <a:spcPts val="0"/>
              </a:spcAft>
              <a:buSzPts val="2516"/>
              <a:buChar char="●"/>
            </a:pPr>
            <a:r>
              <a:rPr lang="en-US" sz="2500"/>
              <a:t>built/natural surfaces</a:t>
            </a:r>
            <a:endParaRPr sz="2500"/>
          </a:p>
          <a:p>
            <a:pPr indent="-387985" lvl="0" marL="457200" rtl="0" algn="l">
              <a:lnSpc>
                <a:spcPct val="100000"/>
              </a:lnSpc>
              <a:spcBef>
                <a:spcPts val="0"/>
              </a:spcBef>
              <a:spcAft>
                <a:spcPts val="0"/>
              </a:spcAft>
              <a:buSzPts val="2516"/>
              <a:buChar char="●"/>
            </a:pPr>
            <a:r>
              <a:rPr lang="en-US" sz="2500"/>
              <a:t>different colors of surfaces</a:t>
            </a:r>
            <a:endParaRPr sz="2500"/>
          </a:p>
          <a:p>
            <a:pPr indent="0" lvl="0" marL="0" rtl="0" algn="l">
              <a:lnSpc>
                <a:spcPct val="100000"/>
              </a:lnSpc>
              <a:spcBef>
                <a:spcPts val="0"/>
              </a:spcBef>
              <a:spcAft>
                <a:spcPts val="0"/>
              </a:spcAft>
              <a:buClr>
                <a:schemeClr val="dk1"/>
              </a:buClr>
              <a:buSzPts val="2400"/>
              <a:buFont typeface="Arial"/>
              <a:buNone/>
            </a:pPr>
            <a:r>
              <a:rPr lang="en-US" sz="2500"/>
              <a:t>Note: The front of the rover has a camera on it</a:t>
            </a:r>
            <a:endParaRPr/>
          </a:p>
        </p:txBody>
      </p:sp>
      <p:sp>
        <p:nvSpPr>
          <p:cNvPr id="297" name="Google Shape;297;p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descr="A picture containing text, grass, sky, outdoor&#10;&#10;Description automatically generated" id="298" name="Google Shape;298;p36"/>
          <p:cNvPicPr preferRelativeResize="0"/>
          <p:nvPr/>
        </p:nvPicPr>
        <p:blipFill rotWithShape="1">
          <a:blip r:embed="rId3">
            <a:alphaModFix/>
          </a:blip>
          <a:srcRect b="18160" l="0" r="0" t="0"/>
          <a:stretch/>
        </p:blipFill>
        <p:spPr>
          <a:xfrm>
            <a:off x="332250" y="1502225"/>
            <a:ext cx="3790400" cy="2070700"/>
          </a:xfrm>
          <a:prstGeom prst="rect">
            <a:avLst/>
          </a:prstGeom>
          <a:noFill/>
          <a:ln>
            <a:noFill/>
          </a:ln>
        </p:spPr>
      </p:pic>
      <p:pic>
        <p:nvPicPr>
          <p:cNvPr descr="A picture containing graphical user interface&#10;&#10;Description automatically generated" id="299" name="Google Shape;299;p36"/>
          <p:cNvPicPr preferRelativeResize="0"/>
          <p:nvPr/>
        </p:nvPicPr>
        <p:blipFill rotWithShape="1">
          <a:blip r:embed="rId4">
            <a:alphaModFix/>
          </a:blip>
          <a:srcRect b="0" l="0" r="0" t="16513"/>
          <a:stretch/>
        </p:blipFill>
        <p:spPr>
          <a:xfrm>
            <a:off x="332250" y="3794501"/>
            <a:ext cx="3790394" cy="21057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cxnSp>
        <p:nvCxnSpPr>
          <p:cNvPr id="304" name="Google Shape;304;p37"/>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305" name="Google Shape;305;p37"/>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06" name="Google Shape;306;p37"/>
          <p:cNvSpPr txBox="1"/>
          <p:nvPr>
            <p:ph idx="1" type="body"/>
          </p:nvPr>
        </p:nvSpPr>
        <p:spPr>
          <a:xfrm>
            <a:off x="7435475" y="1162750"/>
            <a:ext cx="4200900" cy="4239300"/>
          </a:xfrm>
          <a:prstGeom prst="rect">
            <a:avLst/>
          </a:prstGeom>
          <a:noFill/>
          <a:ln>
            <a:noFill/>
          </a:ln>
        </p:spPr>
        <p:txBody>
          <a:bodyPr anchorCtr="0" anchor="t" bIns="124675" lIns="124675" spcFirstLastPara="1" rIns="124675" wrap="square" tIns="124675">
            <a:noAutofit/>
          </a:bodyPr>
          <a:lstStyle/>
          <a:p>
            <a:pPr indent="0" lvl="0" marL="0" rtl="0" algn="l">
              <a:lnSpc>
                <a:spcPct val="100000"/>
              </a:lnSpc>
              <a:spcBef>
                <a:spcPts val="1000"/>
              </a:spcBef>
              <a:spcAft>
                <a:spcPts val="0"/>
              </a:spcAft>
              <a:buSzPts val="1600"/>
              <a:buNone/>
            </a:pPr>
            <a:r>
              <a:t/>
            </a:r>
            <a:endParaRPr sz="25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1000"/>
              </a:spcBef>
              <a:spcAft>
                <a:spcPts val="0"/>
              </a:spcAft>
              <a:buSzPts val="1600"/>
              <a:buNone/>
            </a:pPr>
            <a:r>
              <a:t/>
            </a:r>
            <a:endParaRPr sz="3300">
              <a:solidFill>
                <a:schemeClr val="dk1"/>
              </a:solidFill>
              <a:latin typeface="Helvetica Neue Light"/>
              <a:ea typeface="Helvetica Neue Light"/>
              <a:cs typeface="Helvetica Neue Light"/>
              <a:sym typeface="Helvetica Neue Light"/>
            </a:endParaRPr>
          </a:p>
        </p:txBody>
      </p:sp>
      <p:sp>
        <p:nvSpPr>
          <p:cNvPr id="307" name="Google Shape;307;p37"/>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308" name="Google Shape;308;p37"/>
          <p:cNvSpPr txBox="1"/>
          <p:nvPr>
            <p:ph type="title"/>
          </p:nvPr>
        </p:nvSpPr>
        <p:spPr>
          <a:xfrm>
            <a:off x="364500" y="911200"/>
            <a:ext cx="4490700" cy="1007700"/>
          </a:xfrm>
          <a:prstGeom prst="rect">
            <a:avLst/>
          </a:prstGeom>
          <a:noFill/>
          <a:ln>
            <a:noFill/>
          </a:ln>
        </p:spPr>
        <p:txBody>
          <a:bodyPr anchorCtr="0" anchor="b" bIns="124675" lIns="124675" spcFirstLastPara="1" rIns="124675" wrap="square" tIns="124675">
            <a:noAutofit/>
          </a:bodyPr>
          <a:lstStyle/>
          <a:p>
            <a:pPr indent="0" lvl="0" marL="0" rtl="0" algn="ctr">
              <a:lnSpc>
                <a:spcPct val="100000"/>
              </a:lnSpc>
              <a:spcBef>
                <a:spcPts val="0"/>
              </a:spcBef>
              <a:spcAft>
                <a:spcPts val="0"/>
              </a:spcAft>
              <a:buSzPts val="3300"/>
              <a:buNone/>
            </a:pPr>
            <a:r>
              <a:rPr b="1" lang="en-US" sz="3500">
                <a:latin typeface="Helvetica Neue"/>
                <a:ea typeface="Helvetica Neue"/>
                <a:cs typeface="Helvetica Neue"/>
                <a:sym typeface="Helvetica Neue"/>
              </a:rPr>
              <a:t>Import Data into CODAP</a:t>
            </a:r>
            <a:endParaRPr b="1" sz="3500">
              <a:latin typeface="Helvetica Neue"/>
              <a:ea typeface="Helvetica Neue"/>
              <a:cs typeface="Helvetica Neue"/>
              <a:sym typeface="Helvetica Neue"/>
            </a:endParaRPr>
          </a:p>
          <a:p>
            <a:pPr indent="0" lvl="0" marL="0" rtl="0" algn="l">
              <a:lnSpc>
                <a:spcPct val="100000"/>
              </a:lnSpc>
              <a:spcBef>
                <a:spcPts val="0"/>
              </a:spcBef>
              <a:spcAft>
                <a:spcPts val="0"/>
              </a:spcAft>
              <a:buSzPts val="3300"/>
              <a:buNone/>
            </a:pPr>
            <a:r>
              <a:t/>
            </a:r>
            <a:endParaRPr/>
          </a:p>
        </p:txBody>
      </p:sp>
      <p:pic>
        <p:nvPicPr>
          <p:cNvPr id="309" name="Google Shape;309;p37"/>
          <p:cNvPicPr preferRelativeResize="0"/>
          <p:nvPr/>
        </p:nvPicPr>
        <p:blipFill rotWithShape="1">
          <a:blip r:embed="rId3">
            <a:alphaModFix/>
          </a:blip>
          <a:srcRect b="0" l="2969" r="0" t="13681"/>
          <a:stretch/>
        </p:blipFill>
        <p:spPr>
          <a:xfrm>
            <a:off x="466725" y="2207025"/>
            <a:ext cx="3777900" cy="2590275"/>
          </a:xfrm>
          <a:prstGeom prst="rect">
            <a:avLst/>
          </a:prstGeom>
          <a:noFill/>
          <a:ln>
            <a:noFill/>
          </a:ln>
        </p:spPr>
      </p:pic>
      <p:pic>
        <p:nvPicPr>
          <p:cNvPr id="310" name="Google Shape;310;p37"/>
          <p:cNvPicPr preferRelativeResize="0"/>
          <p:nvPr/>
        </p:nvPicPr>
        <p:blipFill rotWithShape="1">
          <a:blip r:embed="rId4">
            <a:alphaModFix/>
          </a:blip>
          <a:srcRect b="0" l="1526" r="0" t="0"/>
          <a:stretch/>
        </p:blipFill>
        <p:spPr>
          <a:xfrm>
            <a:off x="5211400" y="94700"/>
            <a:ext cx="6169976" cy="2715100"/>
          </a:xfrm>
          <a:prstGeom prst="rect">
            <a:avLst/>
          </a:prstGeom>
          <a:noFill/>
          <a:ln>
            <a:noFill/>
          </a:ln>
        </p:spPr>
      </p:pic>
      <p:sp>
        <p:nvSpPr>
          <p:cNvPr id="311" name="Google Shape;311;p37"/>
          <p:cNvSpPr txBox="1"/>
          <p:nvPr/>
        </p:nvSpPr>
        <p:spPr>
          <a:xfrm>
            <a:off x="4360550" y="2809800"/>
            <a:ext cx="7421700" cy="29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Open files and go to the tab called removable disk</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Open the SD card data as an excel file</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Click File → Save As → Browse</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Click on downloads</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Change option to .csv UTF-8 file, then click save and rename file with your team name</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Drag .csv UTF-8 file into the shared folder (add link)</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Drag and drop the .csv file into the CODAP site.</a:t>
            </a:r>
            <a:endParaRPr b="0" i="0" sz="24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8"/>
          <p:cNvSpPr txBox="1"/>
          <p:nvPr>
            <p:ph type="title"/>
          </p:nvPr>
        </p:nvSpPr>
        <p:spPr>
          <a:xfrm>
            <a:off x="0" y="113250"/>
            <a:ext cx="6875100" cy="1017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700"/>
              <a:buNone/>
            </a:pPr>
            <a:r>
              <a:rPr b="1" lang="en-US" sz="3500"/>
              <a:t>Import Rover File into CODAP</a:t>
            </a:r>
            <a:endParaRPr b="1" sz="3500"/>
          </a:p>
        </p:txBody>
      </p:sp>
      <p:sp>
        <p:nvSpPr>
          <p:cNvPr id="317" name="Google Shape;317;p38"/>
          <p:cNvSpPr txBox="1"/>
          <p:nvPr>
            <p:ph idx="1" type="body"/>
          </p:nvPr>
        </p:nvSpPr>
        <p:spPr>
          <a:xfrm>
            <a:off x="1042130" y="1366100"/>
            <a:ext cx="3770400" cy="473700"/>
          </a:xfrm>
          <a:prstGeom prst="rect">
            <a:avLst/>
          </a:prstGeom>
          <a:noFill/>
          <a:ln>
            <a:noFill/>
          </a:ln>
        </p:spPr>
        <p:txBody>
          <a:bodyPr anchorCtr="0" anchor="t" bIns="121900" lIns="121900" spcFirstLastPara="1" rIns="121900" wrap="square" tIns="121900">
            <a:normAutofit fontScale="25000" lnSpcReduction="20000"/>
          </a:bodyPr>
          <a:lstStyle/>
          <a:p>
            <a:pPr indent="0" lvl="0" marL="0" rtl="0" algn="l">
              <a:lnSpc>
                <a:spcPct val="115000"/>
              </a:lnSpc>
              <a:spcBef>
                <a:spcPts val="0"/>
              </a:spcBef>
              <a:spcAft>
                <a:spcPts val="0"/>
              </a:spcAft>
              <a:buSzPts val="2400"/>
              <a:buNone/>
            </a:pPr>
            <a:r>
              <a:t/>
            </a:r>
            <a:endParaRPr/>
          </a:p>
          <a:p>
            <a:pPr indent="0" lvl="0" marL="0" rtl="0" algn="l">
              <a:lnSpc>
                <a:spcPct val="115000"/>
              </a:lnSpc>
              <a:spcBef>
                <a:spcPts val="1600"/>
              </a:spcBef>
              <a:spcAft>
                <a:spcPts val="1600"/>
              </a:spcAft>
              <a:buSzPts val="2400"/>
              <a:buNone/>
            </a:pPr>
            <a:r>
              <a:t/>
            </a:r>
            <a:endParaRPr/>
          </a:p>
        </p:txBody>
      </p:sp>
      <p:sp>
        <p:nvSpPr>
          <p:cNvPr id="318" name="Google Shape;318;p38"/>
          <p:cNvSpPr txBox="1"/>
          <p:nvPr/>
        </p:nvSpPr>
        <p:spPr>
          <a:xfrm>
            <a:off x="640750" y="1281625"/>
            <a:ext cx="4582800" cy="2483400"/>
          </a:xfrm>
          <a:prstGeom prst="rect">
            <a:avLst/>
          </a:prstGeom>
          <a:noFill/>
          <a:ln>
            <a:noFill/>
          </a:ln>
        </p:spPr>
        <p:txBody>
          <a:bodyPr anchorCtr="0" anchor="t" bIns="121900" lIns="121900" spcFirstLastPara="1" rIns="121900" wrap="square" tIns="121900">
            <a:spAutoFit/>
          </a:bodyPr>
          <a:lstStyle/>
          <a:p>
            <a:pPr indent="-412750" lvl="0" marL="609600" marR="0" rtl="0" algn="l">
              <a:lnSpc>
                <a:spcPct val="100000"/>
              </a:lnSpc>
              <a:spcBef>
                <a:spcPts val="1300"/>
              </a:spcBef>
              <a:spcAft>
                <a:spcPts val="0"/>
              </a:spcAft>
              <a:buClr>
                <a:srgbClr val="5E5E5E"/>
              </a:buClr>
              <a:buSzPts val="1700"/>
              <a:buFont typeface="Helvetica Neue"/>
              <a:buAutoNum type="arabicParenR"/>
            </a:pPr>
            <a:r>
              <a:rPr b="0" i="0" lang="en-US" sz="1700" u="none" cap="none" strike="noStrike">
                <a:solidFill>
                  <a:srgbClr val="222222"/>
                </a:solidFill>
                <a:latin typeface="Helvetica Neue"/>
                <a:ea typeface="Helvetica Neue"/>
                <a:cs typeface="Helvetica Neue"/>
                <a:sym typeface="Helvetica Neue"/>
              </a:rPr>
              <a:t>Go to</a:t>
            </a:r>
            <a:r>
              <a:rPr b="0" i="0" lang="en-US" sz="1700" u="none" cap="none" strike="noStrike">
                <a:solidFill>
                  <a:srgbClr val="5E5E5E"/>
                </a:solidFill>
                <a:latin typeface="Helvetica Neue"/>
                <a:ea typeface="Helvetica Neue"/>
                <a:cs typeface="Helvetica Neue"/>
                <a:sym typeface="Helvetica Neue"/>
              </a:rPr>
              <a:t>  </a:t>
            </a:r>
            <a:r>
              <a:rPr b="0" i="0" lang="en-US" sz="1700" u="sng" cap="none" strike="noStrike">
                <a:solidFill>
                  <a:schemeClr val="accent1"/>
                </a:solidFill>
                <a:latin typeface="Helvetica Neue"/>
                <a:ea typeface="Helvetica Neue"/>
                <a:cs typeface="Helvetica Neue"/>
                <a:sym typeface="Helvetica Neue"/>
                <a:hlinkClick r:id="rId3">
                  <a:extLst>
                    <a:ext uri="{A12FA001-AC4F-418D-AE19-62706E023703}">
                      <ahyp:hlinkClr val="tx"/>
                    </a:ext>
                  </a:extLst>
                </a:hlinkClick>
              </a:rPr>
              <a:t>https://codap.concord.org/</a:t>
            </a:r>
            <a:endParaRPr b="0" i="0" sz="1700" u="none" cap="none" strike="noStrike">
              <a:solidFill>
                <a:schemeClr val="accent1"/>
              </a:solidFill>
              <a:latin typeface="Helvetica Neue"/>
              <a:ea typeface="Helvetica Neue"/>
              <a:cs typeface="Helvetica Neue"/>
              <a:sym typeface="Helvetica Neue"/>
            </a:endParaRPr>
          </a:p>
          <a:p>
            <a:pPr indent="-412750" lvl="0" marL="609600" marR="0" rtl="0" algn="l">
              <a:lnSpc>
                <a:spcPct val="100000"/>
              </a:lnSpc>
              <a:spcBef>
                <a:spcPts val="1300"/>
              </a:spcBef>
              <a:spcAft>
                <a:spcPts val="0"/>
              </a:spcAft>
              <a:buClr>
                <a:srgbClr val="222222"/>
              </a:buClr>
              <a:buSzPts val="1700"/>
              <a:buFont typeface="Helvetica Neue"/>
              <a:buAutoNum type="arabicParenR"/>
            </a:pPr>
            <a:r>
              <a:rPr b="0" i="0" lang="en-US" sz="1700" u="none" cap="none" strike="noStrike">
                <a:solidFill>
                  <a:srgbClr val="222222"/>
                </a:solidFill>
                <a:latin typeface="Helvetica Neue"/>
                <a:ea typeface="Helvetica Neue"/>
                <a:cs typeface="Helvetica Neue"/>
                <a:sym typeface="Helvetica Neue"/>
              </a:rPr>
              <a:t>Click the Launch CODAP button </a:t>
            </a:r>
            <a:endParaRPr b="0" i="0" sz="1700" u="none" cap="none" strike="noStrike">
              <a:solidFill>
                <a:srgbClr val="222222"/>
              </a:solidFill>
              <a:latin typeface="Helvetica Neue"/>
              <a:ea typeface="Helvetica Neue"/>
              <a:cs typeface="Helvetica Neue"/>
              <a:sym typeface="Helvetica Neue"/>
            </a:endParaRPr>
          </a:p>
          <a:p>
            <a:pPr indent="-412750" lvl="0" marL="609600" marR="0" rtl="0" algn="l">
              <a:lnSpc>
                <a:spcPct val="100000"/>
              </a:lnSpc>
              <a:spcBef>
                <a:spcPts val="1300"/>
              </a:spcBef>
              <a:spcAft>
                <a:spcPts val="0"/>
              </a:spcAft>
              <a:buClr>
                <a:srgbClr val="222222"/>
              </a:buClr>
              <a:buSzPts val="1700"/>
              <a:buFont typeface="Helvetica Neue"/>
              <a:buAutoNum type="arabicParenR"/>
            </a:pPr>
            <a:r>
              <a:rPr b="0" i="0" lang="en-US" sz="1700" u="none" cap="none" strike="noStrike">
                <a:solidFill>
                  <a:srgbClr val="222222"/>
                </a:solidFill>
                <a:latin typeface="Helvetica Neue"/>
                <a:ea typeface="Helvetica Neue"/>
                <a:cs typeface="Helvetica Neue"/>
                <a:sym typeface="Helvetica Neue"/>
              </a:rPr>
              <a:t>Click “Create New Document”</a:t>
            </a:r>
            <a:endParaRPr b="0" i="0" sz="1700" u="none" cap="none" strike="noStrike">
              <a:solidFill>
                <a:srgbClr val="222222"/>
              </a:solidFill>
              <a:latin typeface="Helvetica Neue"/>
              <a:ea typeface="Helvetica Neue"/>
              <a:cs typeface="Helvetica Neue"/>
              <a:sym typeface="Helvetica Neue"/>
            </a:endParaRPr>
          </a:p>
          <a:p>
            <a:pPr indent="-412750" lvl="0" marL="609600" marR="0" rtl="0" algn="l">
              <a:lnSpc>
                <a:spcPct val="100000"/>
              </a:lnSpc>
              <a:spcBef>
                <a:spcPts val="1300"/>
              </a:spcBef>
              <a:spcAft>
                <a:spcPts val="0"/>
              </a:spcAft>
              <a:buClr>
                <a:srgbClr val="222222"/>
              </a:buClr>
              <a:buSzPts val="1700"/>
              <a:buFont typeface="Helvetica Neue"/>
              <a:buAutoNum type="arabicParenR"/>
            </a:pPr>
            <a:r>
              <a:rPr b="0" i="0" lang="en-US" sz="1700" u="none" cap="none" strike="noStrike">
                <a:solidFill>
                  <a:srgbClr val="222222"/>
                </a:solidFill>
                <a:latin typeface="Helvetica Neue"/>
                <a:ea typeface="Helvetica Neue"/>
                <a:cs typeface="Helvetica Neue"/>
                <a:sym typeface="Helvetica Neue"/>
              </a:rPr>
              <a:t>Click “Import…” from the menu</a:t>
            </a:r>
            <a:endParaRPr b="0" i="0" sz="1700" u="none" cap="none" strike="noStrike">
              <a:solidFill>
                <a:srgbClr val="222222"/>
              </a:solidFill>
              <a:latin typeface="Helvetica Neue"/>
              <a:ea typeface="Helvetica Neue"/>
              <a:cs typeface="Helvetica Neue"/>
              <a:sym typeface="Helvetica Neue"/>
            </a:endParaRPr>
          </a:p>
          <a:p>
            <a:pPr indent="-412750" lvl="0" marL="609600" marR="0" rtl="0" algn="l">
              <a:lnSpc>
                <a:spcPct val="100000"/>
              </a:lnSpc>
              <a:spcBef>
                <a:spcPts val="1300"/>
              </a:spcBef>
              <a:spcAft>
                <a:spcPts val="0"/>
              </a:spcAft>
              <a:buClr>
                <a:srgbClr val="222222"/>
              </a:buClr>
              <a:buSzPts val="1700"/>
              <a:buFont typeface="Helvetica Neue"/>
              <a:buAutoNum type="arabicParenR"/>
            </a:pPr>
            <a:r>
              <a:rPr b="0" i="0" lang="en-US" sz="1700" u="none" cap="none" strike="noStrike">
                <a:solidFill>
                  <a:srgbClr val="222222"/>
                </a:solidFill>
                <a:latin typeface="Helvetica Neue"/>
                <a:ea typeface="Helvetica Neue"/>
                <a:cs typeface="Helvetica Neue"/>
                <a:sym typeface="Helvetica Neue"/>
              </a:rPr>
              <a:t>Locate your file and drag it into the window to upload it</a:t>
            </a:r>
            <a:endParaRPr b="0" i="0" sz="1700" u="none" cap="none" strike="noStrike">
              <a:solidFill>
                <a:srgbClr val="222222"/>
              </a:solidFill>
              <a:latin typeface="Helvetica Neue"/>
              <a:ea typeface="Helvetica Neue"/>
              <a:cs typeface="Helvetica Neue"/>
              <a:sym typeface="Helvetica Neue"/>
            </a:endParaRPr>
          </a:p>
        </p:txBody>
      </p:sp>
      <p:pic>
        <p:nvPicPr>
          <p:cNvPr id="319" name="Google Shape;319;p38"/>
          <p:cNvPicPr preferRelativeResize="0"/>
          <p:nvPr/>
        </p:nvPicPr>
        <p:blipFill rotWithShape="1">
          <a:blip r:embed="rId4">
            <a:alphaModFix/>
          </a:blip>
          <a:srcRect b="0" l="0" r="0" t="0"/>
          <a:stretch/>
        </p:blipFill>
        <p:spPr>
          <a:xfrm>
            <a:off x="6875092" y="113242"/>
            <a:ext cx="4629348" cy="542800"/>
          </a:xfrm>
          <a:prstGeom prst="rect">
            <a:avLst/>
          </a:prstGeom>
          <a:noFill/>
          <a:ln cap="flat" cmpd="sng" w="9525">
            <a:solidFill>
              <a:srgbClr val="5E5E5E"/>
            </a:solidFill>
            <a:prstDash val="solid"/>
            <a:round/>
            <a:headEnd len="sm" w="sm" type="none"/>
            <a:tailEnd len="sm" w="sm" type="none"/>
          </a:ln>
        </p:spPr>
      </p:pic>
      <p:pic>
        <p:nvPicPr>
          <p:cNvPr id="320" name="Google Shape;320;p38"/>
          <p:cNvPicPr preferRelativeResize="0"/>
          <p:nvPr/>
        </p:nvPicPr>
        <p:blipFill rotWithShape="1">
          <a:blip r:embed="rId5">
            <a:alphaModFix/>
          </a:blip>
          <a:srcRect b="0" l="0" r="0" t="0"/>
          <a:stretch/>
        </p:blipFill>
        <p:spPr>
          <a:xfrm>
            <a:off x="7590633" y="961513"/>
            <a:ext cx="3456144" cy="1594550"/>
          </a:xfrm>
          <a:prstGeom prst="rect">
            <a:avLst/>
          </a:prstGeom>
          <a:noFill/>
          <a:ln cap="flat" cmpd="sng" w="9525">
            <a:solidFill>
              <a:srgbClr val="5E5E5E"/>
            </a:solidFill>
            <a:prstDash val="solid"/>
            <a:round/>
            <a:headEnd len="sm" w="sm" type="none"/>
            <a:tailEnd len="sm" w="sm" type="none"/>
          </a:ln>
        </p:spPr>
      </p:pic>
      <p:pic>
        <p:nvPicPr>
          <p:cNvPr id="321" name="Google Shape;321;p38"/>
          <p:cNvPicPr preferRelativeResize="0"/>
          <p:nvPr/>
        </p:nvPicPr>
        <p:blipFill rotWithShape="1">
          <a:blip r:embed="rId6">
            <a:alphaModFix/>
          </a:blip>
          <a:srcRect b="0" l="0" r="0" t="0"/>
          <a:stretch/>
        </p:blipFill>
        <p:spPr>
          <a:xfrm>
            <a:off x="7714578" y="2861551"/>
            <a:ext cx="2950397" cy="2894025"/>
          </a:xfrm>
          <a:prstGeom prst="rect">
            <a:avLst/>
          </a:prstGeom>
          <a:noFill/>
          <a:ln cap="flat" cmpd="sng" w="9525">
            <a:solidFill>
              <a:srgbClr val="5E5E5E"/>
            </a:solidFill>
            <a:prstDash val="solid"/>
            <a:round/>
            <a:headEnd len="sm" w="sm" type="none"/>
            <a:tailEnd len="sm" w="sm" type="none"/>
          </a:ln>
        </p:spPr>
      </p:pic>
      <p:cxnSp>
        <p:nvCxnSpPr>
          <p:cNvPr id="322" name="Google Shape;322;p38"/>
          <p:cNvCxnSpPr/>
          <p:nvPr/>
        </p:nvCxnSpPr>
        <p:spPr>
          <a:xfrm flipH="1" rot="10800000">
            <a:off x="4347433" y="398908"/>
            <a:ext cx="6134700" cy="1526100"/>
          </a:xfrm>
          <a:prstGeom prst="straightConnector1">
            <a:avLst/>
          </a:prstGeom>
          <a:noFill/>
          <a:ln cap="flat" cmpd="sng" w="19050">
            <a:solidFill>
              <a:srgbClr val="FF0000"/>
            </a:solidFill>
            <a:prstDash val="solid"/>
            <a:round/>
            <a:headEnd len="sm" w="sm" type="none"/>
            <a:tailEnd len="med" w="med" type="triangle"/>
          </a:ln>
        </p:spPr>
      </p:cxnSp>
      <p:cxnSp>
        <p:nvCxnSpPr>
          <p:cNvPr id="323" name="Google Shape;323;p38"/>
          <p:cNvCxnSpPr/>
          <p:nvPr/>
        </p:nvCxnSpPr>
        <p:spPr>
          <a:xfrm flipH="1" rot="10800000">
            <a:off x="4372425" y="1638125"/>
            <a:ext cx="3741900" cy="941100"/>
          </a:xfrm>
          <a:prstGeom prst="straightConnector1">
            <a:avLst/>
          </a:prstGeom>
          <a:noFill/>
          <a:ln cap="flat" cmpd="sng" w="19050">
            <a:solidFill>
              <a:srgbClr val="FF0000"/>
            </a:solidFill>
            <a:prstDash val="solid"/>
            <a:round/>
            <a:headEnd len="sm" w="sm" type="none"/>
            <a:tailEnd len="med" w="med" type="triangle"/>
          </a:ln>
        </p:spPr>
      </p:cxnSp>
      <p:cxnSp>
        <p:nvCxnSpPr>
          <p:cNvPr id="324" name="Google Shape;324;p38"/>
          <p:cNvCxnSpPr/>
          <p:nvPr/>
        </p:nvCxnSpPr>
        <p:spPr>
          <a:xfrm>
            <a:off x="4411058" y="2950458"/>
            <a:ext cx="3440100" cy="1233900"/>
          </a:xfrm>
          <a:prstGeom prst="straightConnector1">
            <a:avLst/>
          </a:prstGeom>
          <a:noFill/>
          <a:ln cap="flat" cmpd="sng" w="19050">
            <a:solidFill>
              <a:srgbClr val="FF0000"/>
            </a:solidFill>
            <a:prstDash val="solid"/>
            <a:round/>
            <a:headEnd len="sm" w="sm" type="none"/>
            <a:tailEnd len="med" w="med" type="triangle"/>
          </a:ln>
        </p:spPr>
      </p:cxnSp>
      <p:pic>
        <p:nvPicPr>
          <p:cNvPr id="325" name="Google Shape;325;p38"/>
          <p:cNvPicPr preferRelativeResize="0"/>
          <p:nvPr/>
        </p:nvPicPr>
        <p:blipFill rotWithShape="1">
          <a:blip r:embed="rId7">
            <a:alphaModFix/>
          </a:blip>
          <a:srcRect b="0" l="0" r="0" t="0"/>
          <a:stretch/>
        </p:blipFill>
        <p:spPr>
          <a:xfrm>
            <a:off x="3100349" y="3765027"/>
            <a:ext cx="3195276" cy="2025373"/>
          </a:xfrm>
          <a:prstGeom prst="rect">
            <a:avLst/>
          </a:prstGeom>
          <a:noFill/>
          <a:ln cap="flat" cmpd="sng" w="9525">
            <a:solidFill>
              <a:srgbClr val="5E5E5E"/>
            </a:solidFill>
            <a:prstDash val="solid"/>
            <a:round/>
            <a:headEnd len="sm" w="sm" type="none"/>
            <a:tailEnd len="sm" w="sm" type="none"/>
          </a:ln>
        </p:spPr>
      </p:pic>
      <p:cxnSp>
        <p:nvCxnSpPr>
          <p:cNvPr id="326" name="Google Shape;326;p38"/>
          <p:cNvCxnSpPr/>
          <p:nvPr/>
        </p:nvCxnSpPr>
        <p:spPr>
          <a:xfrm>
            <a:off x="3547825" y="3378075"/>
            <a:ext cx="1409100" cy="1128900"/>
          </a:xfrm>
          <a:prstGeom prst="straightConnector1">
            <a:avLst/>
          </a:prstGeom>
          <a:noFill/>
          <a:ln cap="flat" cmpd="sng" w="19050">
            <a:solidFill>
              <a:srgbClr val="FF0000"/>
            </a:solidFill>
            <a:prstDash val="solid"/>
            <a:round/>
            <a:headEnd len="sm" w="sm" type="none"/>
            <a:tailEnd len="med" w="med" type="triangle"/>
          </a:ln>
        </p:spPr>
      </p:cxnSp>
      <p:pic>
        <p:nvPicPr>
          <p:cNvPr id="327" name="Google Shape;327;p38"/>
          <p:cNvPicPr preferRelativeResize="0"/>
          <p:nvPr/>
        </p:nvPicPr>
        <p:blipFill rotWithShape="1">
          <a:blip r:embed="rId8">
            <a:alphaModFix/>
          </a:blip>
          <a:srcRect b="0" l="0" r="0" t="0"/>
          <a:stretch/>
        </p:blipFill>
        <p:spPr>
          <a:xfrm>
            <a:off x="588725" y="3765025"/>
            <a:ext cx="2227624" cy="19905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cxnSp>
        <p:nvCxnSpPr>
          <p:cNvPr id="332" name="Google Shape;332;p39"/>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333" name="Google Shape;333;p39"/>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34" name="Google Shape;334;p39"/>
          <p:cNvSpPr txBox="1"/>
          <p:nvPr>
            <p:ph idx="1" type="body"/>
          </p:nvPr>
        </p:nvSpPr>
        <p:spPr>
          <a:xfrm>
            <a:off x="415600" y="1426850"/>
            <a:ext cx="4200900" cy="4239300"/>
          </a:xfrm>
          <a:prstGeom prst="rect">
            <a:avLst/>
          </a:prstGeom>
          <a:noFill/>
          <a:ln>
            <a:noFill/>
          </a:ln>
        </p:spPr>
        <p:txBody>
          <a:bodyPr anchorCtr="0" anchor="t" bIns="124675" lIns="124675" spcFirstLastPara="1" rIns="124675" wrap="square" tIns="124675">
            <a:noAutofit/>
          </a:bodyPr>
          <a:lstStyle/>
          <a:p>
            <a:pPr indent="0" lvl="0" marL="0" rtl="0" algn="l">
              <a:lnSpc>
                <a:spcPct val="100000"/>
              </a:lnSpc>
              <a:spcBef>
                <a:spcPts val="1000"/>
              </a:spcBef>
              <a:spcAft>
                <a:spcPts val="0"/>
              </a:spcAft>
              <a:buSzPts val="1600"/>
              <a:buNone/>
            </a:pPr>
            <a:r>
              <a:t/>
            </a:r>
            <a:endParaRPr sz="25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1000"/>
              </a:spcBef>
              <a:spcAft>
                <a:spcPts val="0"/>
              </a:spcAft>
              <a:buSzPts val="1600"/>
              <a:buNone/>
            </a:pPr>
            <a:r>
              <a:t/>
            </a:r>
            <a:endParaRPr sz="3300">
              <a:solidFill>
                <a:schemeClr val="dk1"/>
              </a:solidFill>
              <a:latin typeface="Helvetica Neue Light"/>
              <a:ea typeface="Helvetica Neue Light"/>
              <a:cs typeface="Helvetica Neue Light"/>
              <a:sym typeface="Helvetica Neue Light"/>
            </a:endParaRPr>
          </a:p>
        </p:txBody>
      </p:sp>
      <p:sp>
        <p:nvSpPr>
          <p:cNvPr id="335" name="Google Shape;335;p39"/>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336" name="Google Shape;336;p39"/>
          <p:cNvSpPr txBox="1"/>
          <p:nvPr>
            <p:ph type="title"/>
          </p:nvPr>
        </p:nvSpPr>
        <p:spPr>
          <a:xfrm>
            <a:off x="99550" y="339625"/>
            <a:ext cx="5445000" cy="915900"/>
          </a:xfrm>
          <a:prstGeom prst="rect">
            <a:avLst/>
          </a:prstGeom>
          <a:noFill/>
          <a:ln>
            <a:noFill/>
          </a:ln>
        </p:spPr>
        <p:txBody>
          <a:bodyPr anchorCtr="0" anchor="t" bIns="124675" lIns="124675" spcFirstLastPara="1" rIns="124675" wrap="square" tIns="124675">
            <a:noAutofit/>
          </a:bodyPr>
          <a:lstStyle/>
          <a:p>
            <a:pPr indent="0" lvl="0" marL="0" rtl="0" algn="ctr">
              <a:lnSpc>
                <a:spcPct val="100000"/>
              </a:lnSpc>
              <a:spcBef>
                <a:spcPts val="0"/>
              </a:spcBef>
              <a:spcAft>
                <a:spcPts val="0"/>
              </a:spcAft>
              <a:buSzPts val="3300"/>
              <a:buNone/>
            </a:pPr>
            <a:r>
              <a:rPr b="1" lang="en-US" sz="3500"/>
              <a:t>View Rover Map Data</a:t>
            </a:r>
            <a:endParaRPr b="1" sz="3500">
              <a:latin typeface="Helvetica Neue"/>
              <a:ea typeface="Helvetica Neue"/>
              <a:cs typeface="Helvetica Neue"/>
              <a:sym typeface="Helvetica Neue"/>
            </a:endParaRPr>
          </a:p>
          <a:p>
            <a:pPr indent="0" lvl="0" marL="0" rtl="0" algn="l">
              <a:lnSpc>
                <a:spcPct val="100000"/>
              </a:lnSpc>
              <a:spcBef>
                <a:spcPts val="0"/>
              </a:spcBef>
              <a:spcAft>
                <a:spcPts val="0"/>
              </a:spcAft>
              <a:buSzPts val="3300"/>
              <a:buNone/>
            </a:pPr>
            <a:r>
              <a:t/>
            </a:r>
            <a:endParaRPr/>
          </a:p>
        </p:txBody>
      </p:sp>
      <p:pic>
        <p:nvPicPr>
          <p:cNvPr id="337" name="Google Shape;337;p39"/>
          <p:cNvPicPr preferRelativeResize="0"/>
          <p:nvPr/>
        </p:nvPicPr>
        <p:blipFill rotWithShape="1">
          <a:blip r:embed="rId3">
            <a:alphaModFix/>
          </a:blip>
          <a:srcRect b="0" l="0" r="0" t="0"/>
          <a:stretch/>
        </p:blipFill>
        <p:spPr>
          <a:xfrm>
            <a:off x="99550" y="1892750"/>
            <a:ext cx="5624049" cy="3857424"/>
          </a:xfrm>
          <a:prstGeom prst="rect">
            <a:avLst/>
          </a:prstGeom>
          <a:noFill/>
          <a:ln cap="flat" cmpd="sng" w="9525">
            <a:solidFill>
              <a:srgbClr val="000000"/>
            </a:solidFill>
            <a:prstDash val="solid"/>
            <a:round/>
            <a:headEnd len="sm" w="sm" type="none"/>
            <a:tailEnd len="sm" w="sm" type="none"/>
          </a:ln>
        </p:spPr>
      </p:pic>
      <p:pic>
        <p:nvPicPr>
          <p:cNvPr id="338" name="Google Shape;338;p39"/>
          <p:cNvPicPr preferRelativeResize="0"/>
          <p:nvPr/>
        </p:nvPicPr>
        <p:blipFill rotWithShape="1">
          <a:blip r:embed="rId4">
            <a:alphaModFix/>
          </a:blip>
          <a:srcRect b="33726" l="0" r="0" t="0"/>
          <a:stretch/>
        </p:blipFill>
        <p:spPr>
          <a:xfrm>
            <a:off x="7091725" y="188250"/>
            <a:ext cx="3880349" cy="2309700"/>
          </a:xfrm>
          <a:prstGeom prst="rect">
            <a:avLst/>
          </a:prstGeom>
          <a:noFill/>
          <a:ln cap="flat" cmpd="sng" w="9525">
            <a:solidFill>
              <a:srgbClr val="000000"/>
            </a:solidFill>
            <a:prstDash val="solid"/>
            <a:round/>
            <a:headEnd len="sm" w="sm" type="none"/>
            <a:tailEnd len="sm" w="sm" type="none"/>
          </a:ln>
        </p:spPr>
      </p:pic>
      <p:sp>
        <p:nvSpPr>
          <p:cNvPr id="339" name="Google Shape;339;p39"/>
          <p:cNvSpPr txBox="1"/>
          <p:nvPr/>
        </p:nvSpPr>
        <p:spPr>
          <a:xfrm>
            <a:off x="5613350" y="4298825"/>
            <a:ext cx="6338400" cy="111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40" name="Google Shape;340;p39"/>
          <p:cNvSpPr txBox="1"/>
          <p:nvPr/>
        </p:nvSpPr>
        <p:spPr>
          <a:xfrm>
            <a:off x="6035500" y="2608725"/>
            <a:ext cx="5992800" cy="30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Light"/>
                <a:ea typeface="Helvetica Neue Light"/>
                <a:cs typeface="Helvetica Neue Light"/>
                <a:sym typeface="Helvetica Neue Light"/>
              </a:rPr>
              <a:t>Now that your data's in CODAP, you can map the route that your rover took:</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Click on ‘Map’ in the top left corner. </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Do the dots follow your rover’s path?</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Toggle on/off air temp, surface temp, PM</a:t>
            </a:r>
            <a:endParaRPr b="0" i="0" sz="2400" u="none" cap="none" strike="noStrike">
              <a:solidFill>
                <a:schemeClr val="dk1"/>
              </a:solidFill>
              <a:latin typeface="Helvetica Neue Light"/>
              <a:ea typeface="Helvetica Neue Light"/>
              <a:cs typeface="Helvetica Neue Light"/>
              <a:sym typeface="Helvetica Neue Light"/>
            </a:endParaRPr>
          </a:p>
          <a:p>
            <a:pPr indent="-381000" lvl="0" marL="457200" marR="0" rtl="0" algn="l">
              <a:lnSpc>
                <a:spcPct val="100000"/>
              </a:lnSpc>
              <a:spcBef>
                <a:spcPts val="0"/>
              </a:spcBef>
              <a:spcAft>
                <a:spcPts val="0"/>
              </a:spcAft>
              <a:buClr>
                <a:schemeClr val="dk1"/>
              </a:buClr>
              <a:buSzPts val="2400"/>
              <a:buFont typeface="Helvetica Neue Light"/>
              <a:buChar char="●"/>
            </a:pPr>
            <a:r>
              <a:rPr b="0" i="0" lang="en-US" sz="2400" u="none" cap="none" strike="noStrike">
                <a:solidFill>
                  <a:schemeClr val="dk1"/>
                </a:solidFill>
                <a:latin typeface="Helvetica Neue Light"/>
                <a:ea typeface="Helvetica Neue Light"/>
                <a:cs typeface="Helvetica Neue Light"/>
                <a:sym typeface="Helvetica Neue Light"/>
              </a:rPr>
              <a:t>What patterns do you see in the data?</a:t>
            </a:r>
            <a:endParaRPr b="0" i="0" sz="24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cxnSp>
        <p:nvCxnSpPr>
          <p:cNvPr id="345" name="Google Shape;345;p40"/>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346" name="Google Shape;346;p40"/>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47" name="Google Shape;347;p40"/>
          <p:cNvSpPr txBox="1"/>
          <p:nvPr>
            <p:ph idx="1" type="body"/>
          </p:nvPr>
        </p:nvSpPr>
        <p:spPr>
          <a:xfrm>
            <a:off x="415600" y="1426850"/>
            <a:ext cx="4200900" cy="4239300"/>
          </a:xfrm>
          <a:prstGeom prst="rect">
            <a:avLst/>
          </a:prstGeom>
          <a:noFill/>
          <a:ln>
            <a:noFill/>
          </a:ln>
        </p:spPr>
        <p:txBody>
          <a:bodyPr anchorCtr="0" anchor="t" bIns="124675" lIns="124675" spcFirstLastPara="1" rIns="124675" wrap="square" tIns="124675">
            <a:noAutofit/>
          </a:bodyPr>
          <a:lstStyle/>
          <a:p>
            <a:pPr indent="0" lvl="0" marL="0" rtl="0" algn="l">
              <a:lnSpc>
                <a:spcPct val="100000"/>
              </a:lnSpc>
              <a:spcBef>
                <a:spcPts val="1000"/>
              </a:spcBef>
              <a:spcAft>
                <a:spcPts val="0"/>
              </a:spcAft>
              <a:buSzPts val="1600"/>
              <a:buNone/>
            </a:pPr>
            <a:r>
              <a:t/>
            </a:r>
            <a:endParaRPr sz="25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1000"/>
              </a:spcBef>
              <a:spcAft>
                <a:spcPts val="0"/>
              </a:spcAft>
              <a:buSzPts val="1600"/>
              <a:buNone/>
            </a:pPr>
            <a:r>
              <a:t/>
            </a:r>
            <a:endParaRPr sz="3300">
              <a:solidFill>
                <a:schemeClr val="dk1"/>
              </a:solidFill>
              <a:latin typeface="Helvetica Neue Light"/>
              <a:ea typeface="Helvetica Neue Light"/>
              <a:cs typeface="Helvetica Neue Light"/>
              <a:sym typeface="Helvetica Neue Light"/>
            </a:endParaRPr>
          </a:p>
        </p:txBody>
      </p:sp>
      <p:sp>
        <p:nvSpPr>
          <p:cNvPr id="348" name="Google Shape;348;p40"/>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349" name="Google Shape;349;p40"/>
          <p:cNvSpPr txBox="1"/>
          <p:nvPr>
            <p:ph type="title"/>
          </p:nvPr>
        </p:nvSpPr>
        <p:spPr>
          <a:xfrm>
            <a:off x="127325" y="911200"/>
            <a:ext cx="5313300" cy="1007700"/>
          </a:xfrm>
          <a:prstGeom prst="rect">
            <a:avLst/>
          </a:prstGeom>
          <a:noFill/>
          <a:ln>
            <a:noFill/>
          </a:ln>
        </p:spPr>
        <p:txBody>
          <a:bodyPr anchorCtr="0" anchor="b" bIns="124675" lIns="124675" spcFirstLastPara="1" rIns="124675" wrap="square" tIns="124675">
            <a:noAutofit/>
          </a:bodyPr>
          <a:lstStyle/>
          <a:p>
            <a:pPr indent="0" lvl="0" marL="0" rtl="0" algn="ctr">
              <a:lnSpc>
                <a:spcPct val="100000"/>
              </a:lnSpc>
              <a:spcBef>
                <a:spcPts val="0"/>
              </a:spcBef>
              <a:spcAft>
                <a:spcPts val="0"/>
              </a:spcAft>
              <a:buSzPts val="3300"/>
              <a:buNone/>
            </a:pPr>
            <a:r>
              <a:rPr b="1" lang="en-US" sz="3500"/>
              <a:t>Graph Rover Map Data</a:t>
            </a:r>
            <a:endParaRPr b="1" sz="3500">
              <a:latin typeface="Helvetica Neue"/>
              <a:ea typeface="Helvetica Neue"/>
              <a:cs typeface="Helvetica Neue"/>
              <a:sym typeface="Helvetica Neue"/>
            </a:endParaRPr>
          </a:p>
          <a:p>
            <a:pPr indent="0" lvl="0" marL="0" rtl="0" algn="l">
              <a:lnSpc>
                <a:spcPct val="100000"/>
              </a:lnSpc>
              <a:spcBef>
                <a:spcPts val="0"/>
              </a:spcBef>
              <a:spcAft>
                <a:spcPts val="0"/>
              </a:spcAft>
              <a:buSzPts val="3300"/>
              <a:buNone/>
            </a:pPr>
            <a:r>
              <a:t/>
            </a:r>
            <a:endParaRPr/>
          </a:p>
        </p:txBody>
      </p:sp>
      <p:pic>
        <p:nvPicPr>
          <p:cNvPr id="350" name="Google Shape;350;p40"/>
          <p:cNvPicPr preferRelativeResize="0"/>
          <p:nvPr/>
        </p:nvPicPr>
        <p:blipFill rotWithShape="1">
          <a:blip r:embed="rId3">
            <a:alphaModFix/>
          </a:blip>
          <a:srcRect b="33726" l="0" r="0" t="0"/>
          <a:stretch/>
        </p:blipFill>
        <p:spPr>
          <a:xfrm>
            <a:off x="6049850" y="140175"/>
            <a:ext cx="5465390" cy="3253149"/>
          </a:xfrm>
          <a:prstGeom prst="rect">
            <a:avLst/>
          </a:prstGeom>
          <a:noFill/>
          <a:ln>
            <a:noFill/>
          </a:ln>
        </p:spPr>
      </p:pic>
      <p:sp>
        <p:nvSpPr>
          <p:cNvPr id="351" name="Google Shape;351;p40"/>
          <p:cNvSpPr txBox="1"/>
          <p:nvPr/>
        </p:nvSpPr>
        <p:spPr>
          <a:xfrm>
            <a:off x="5613350" y="4298825"/>
            <a:ext cx="6338400" cy="111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52" name="Google Shape;352;p40"/>
          <p:cNvSpPr txBox="1"/>
          <p:nvPr/>
        </p:nvSpPr>
        <p:spPr>
          <a:xfrm>
            <a:off x="5715500" y="3545650"/>
            <a:ext cx="6164400" cy="225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Helvetica Neue Light"/>
                <a:ea typeface="Helvetica Neue Light"/>
                <a:cs typeface="Helvetica Neue Light"/>
                <a:sym typeface="Helvetica Neue Light"/>
              </a:rPr>
              <a:t>Now graph your data:</a:t>
            </a:r>
            <a:endParaRPr b="0" i="0" sz="2200" u="none" cap="none" strike="noStrike">
              <a:solidFill>
                <a:schemeClr val="dk1"/>
              </a:solidFill>
              <a:latin typeface="Helvetica Neue Light"/>
              <a:ea typeface="Helvetica Neue Light"/>
              <a:cs typeface="Helvetica Neue Light"/>
              <a:sym typeface="Helvetica Neue Light"/>
            </a:endParaRPr>
          </a:p>
          <a:p>
            <a:pPr indent="-368300" lvl="0" marL="457200" marR="0" rtl="0" algn="l">
              <a:lnSpc>
                <a:spcPct val="100000"/>
              </a:lnSpc>
              <a:spcBef>
                <a:spcPts val="0"/>
              </a:spcBef>
              <a:spcAft>
                <a:spcPts val="0"/>
              </a:spcAft>
              <a:buClr>
                <a:schemeClr val="dk1"/>
              </a:buClr>
              <a:buSzPts val="2200"/>
              <a:buFont typeface="Helvetica Neue Light"/>
              <a:buChar char="●"/>
            </a:pPr>
            <a:r>
              <a:rPr b="0" i="0" lang="en-US" sz="2200" u="none" cap="none" strike="noStrike">
                <a:solidFill>
                  <a:schemeClr val="dk1"/>
                </a:solidFill>
                <a:latin typeface="Helvetica Neue Light"/>
                <a:ea typeface="Helvetica Neue Light"/>
                <a:cs typeface="Helvetica Neue Light"/>
                <a:sym typeface="Helvetica Neue Light"/>
              </a:rPr>
              <a:t>Click on ‘Graph’ in the top left corner. </a:t>
            </a:r>
            <a:endParaRPr b="0" i="0" sz="2200" u="none" cap="none" strike="noStrike">
              <a:solidFill>
                <a:schemeClr val="dk1"/>
              </a:solidFill>
              <a:latin typeface="Helvetica Neue Light"/>
              <a:ea typeface="Helvetica Neue Light"/>
              <a:cs typeface="Helvetica Neue Light"/>
              <a:sym typeface="Helvetica Neue Light"/>
            </a:endParaRPr>
          </a:p>
          <a:p>
            <a:pPr indent="-368300" lvl="0" marL="457200" marR="0" rtl="0" algn="l">
              <a:lnSpc>
                <a:spcPct val="100000"/>
              </a:lnSpc>
              <a:spcBef>
                <a:spcPts val="0"/>
              </a:spcBef>
              <a:spcAft>
                <a:spcPts val="0"/>
              </a:spcAft>
              <a:buClr>
                <a:schemeClr val="dk1"/>
              </a:buClr>
              <a:buSzPts val="2200"/>
              <a:buFont typeface="Helvetica Neue Light"/>
              <a:buChar char="●"/>
            </a:pPr>
            <a:r>
              <a:rPr b="0" i="0" lang="en-US" sz="2200" u="none" cap="none" strike="noStrike">
                <a:solidFill>
                  <a:schemeClr val="dk1"/>
                </a:solidFill>
                <a:latin typeface="Helvetica Neue Light"/>
                <a:ea typeface="Helvetica Neue Light"/>
                <a:cs typeface="Helvetica Neue Light"/>
                <a:sym typeface="Helvetica Neue Light"/>
              </a:rPr>
              <a:t>Drag ‘Time’ onto the x-axis</a:t>
            </a:r>
            <a:endParaRPr b="0" i="0" sz="2200" u="none" cap="none" strike="noStrike">
              <a:solidFill>
                <a:schemeClr val="dk1"/>
              </a:solidFill>
              <a:latin typeface="Helvetica Neue Light"/>
              <a:ea typeface="Helvetica Neue Light"/>
              <a:cs typeface="Helvetica Neue Light"/>
              <a:sym typeface="Helvetica Neue Light"/>
            </a:endParaRPr>
          </a:p>
          <a:p>
            <a:pPr indent="-368300" lvl="0" marL="457200" marR="0" rtl="0" algn="l">
              <a:lnSpc>
                <a:spcPct val="100000"/>
              </a:lnSpc>
              <a:spcBef>
                <a:spcPts val="0"/>
              </a:spcBef>
              <a:spcAft>
                <a:spcPts val="0"/>
              </a:spcAft>
              <a:buClr>
                <a:schemeClr val="dk1"/>
              </a:buClr>
              <a:buSzPts val="2200"/>
              <a:buFont typeface="Helvetica Neue Light"/>
              <a:buChar char="●"/>
            </a:pPr>
            <a:r>
              <a:rPr b="0" i="0" lang="en-US" sz="2200" u="none" cap="none" strike="noStrike">
                <a:solidFill>
                  <a:schemeClr val="dk1"/>
                </a:solidFill>
                <a:latin typeface="Helvetica Neue Light"/>
                <a:ea typeface="Helvetica Neue Light"/>
                <a:cs typeface="Helvetica Neue Light"/>
                <a:sym typeface="Helvetica Neue Light"/>
              </a:rPr>
              <a:t>Drag air temp, surface temp on the y-axis.</a:t>
            </a:r>
            <a:endParaRPr b="0" i="0" sz="2200" u="none" cap="none" strike="noStrike">
              <a:solidFill>
                <a:schemeClr val="dk1"/>
              </a:solidFill>
              <a:latin typeface="Helvetica Neue Light"/>
              <a:ea typeface="Helvetica Neue Light"/>
              <a:cs typeface="Helvetica Neue Light"/>
              <a:sym typeface="Helvetica Neue Light"/>
            </a:endParaRPr>
          </a:p>
          <a:p>
            <a:pPr indent="-368300" lvl="0" marL="457200" marR="0" rtl="0" algn="l">
              <a:lnSpc>
                <a:spcPct val="100000"/>
              </a:lnSpc>
              <a:spcBef>
                <a:spcPts val="0"/>
              </a:spcBef>
              <a:spcAft>
                <a:spcPts val="0"/>
              </a:spcAft>
              <a:buClr>
                <a:schemeClr val="dk1"/>
              </a:buClr>
              <a:buSzPts val="2200"/>
              <a:buFont typeface="Helvetica Neue Light"/>
              <a:buChar char="●"/>
            </a:pPr>
            <a:r>
              <a:rPr b="0" i="0" lang="en-US" sz="2200" u="none" cap="none" strike="noStrike">
                <a:solidFill>
                  <a:schemeClr val="dk1"/>
                </a:solidFill>
                <a:latin typeface="Helvetica Neue Light"/>
                <a:ea typeface="Helvetica Neue Light"/>
                <a:cs typeface="Helvetica Neue Light"/>
                <a:sym typeface="Helvetica Neue Light"/>
              </a:rPr>
              <a:t>Change the y-axis variable PM.</a:t>
            </a:r>
            <a:endParaRPr b="0" i="0" sz="2200" u="none" cap="none" strike="noStrike">
              <a:solidFill>
                <a:schemeClr val="dk1"/>
              </a:solidFill>
              <a:latin typeface="Helvetica Neue Light"/>
              <a:ea typeface="Helvetica Neue Light"/>
              <a:cs typeface="Helvetica Neue Light"/>
              <a:sym typeface="Helvetica Neue Light"/>
            </a:endParaRPr>
          </a:p>
          <a:p>
            <a:pPr indent="-368300" lvl="0" marL="457200" marR="0" rtl="0" algn="l">
              <a:lnSpc>
                <a:spcPct val="100000"/>
              </a:lnSpc>
              <a:spcBef>
                <a:spcPts val="0"/>
              </a:spcBef>
              <a:spcAft>
                <a:spcPts val="0"/>
              </a:spcAft>
              <a:buClr>
                <a:schemeClr val="dk1"/>
              </a:buClr>
              <a:buSzPts val="2200"/>
              <a:buFont typeface="Helvetica Neue Light"/>
              <a:buChar char="●"/>
            </a:pPr>
            <a:r>
              <a:rPr b="0" i="0" lang="en-US" sz="2200" u="none" cap="none" strike="noStrike">
                <a:solidFill>
                  <a:schemeClr val="dk1"/>
                </a:solidFill>
                <a:latin typeface="Helvetica Neue Light"/>
                <a:ea typeface="Helvetica Neue Light"/>
                <a:cs typeface="Helvetica Neue Light"/>
                <a:sym typeface="Helvetica Neue Light"/>
              </a:rPr>
              <a:t>Do you notice anything surprising in the data?</a:t>
            </a:r>
            <a:endParaRPr b="0" i="0" sz="22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Helvetica Neue Light"/>
              <a:ea typeface="Helvetica Neue Light"/>
              <a:cs typeface="Helvetica Neue Light"/>
              <a:sym typeface="Helvetica Neue Light"/>
            </a:endParaRPr>
          </a:p>
        </p:txBody>
      </p:sp>
      <p:pic>
        <p:nvPicPr>
          <p:cNvPr id="353" name="Google Shape;353;p40"/>
          <p:cNvPicPr preferRelativeResize="0"/>
          <p:nvPr/>
        </p:nvPicPr>
        <p:blipFill rotWithShape="1">
          <a:blip r:embed="rId4">
            <a:alphaModFix/>
          </a:blip>
          <a:srcRect b="0" l="0" r="0" t="0"/>
          <a:stretch/>
        </p:blipFill>
        <p:spPr>
          <a:xfrm>
            <a:off x="162199" y="1705925"/>
            <a:ext cx="5203500" cy="31333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cxnSp>
        <p:nvCxnSpPr>
          <p:cNvPr id="358" name="Google Shape;358;p41"/>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359" name="Google Shape;359;p41"/>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60" name="Google Shape;360;p41"/>
          <p:cNvSpPr txBox="1"/>
          <p:nvPr>
            <p:ph idx="1" type="body"/>
          </p:nvPr>
        </p:nvSpPr>
        <p:spPr>
          <a:xfrm>
            <a:off x="177475" y="1256500"/>
            <a:ext cx="7846725" cy="4517100"/>
          </a:xfrm>
          <a:prstGeom prst="rect">
            <a:avLst/>
          </a:prstGeom>
          <a:noFill/>
          <a:ln>
            <a:noFill/>
          </a:ln>
        </p:spPr>
        <p:txBody>
          <a:bodyPr anchorCtr="0" anchor="t" bIns="124675" lIns="124675" spcFirstLastPara="1" rIns="124675" wrap="square" tIns="124675">
            <a:noAutofit/>
          </a:bodyPr>
          <a:lstStyle/>
          <a:p>
            <a:pPr indent="-374650" lvl="0" marL="457200" rtl="0" algn="l">
              <a:lnSpc>
                <a:spcPct val="115000"/>
              </a:lnSpc>
              <a:spcBef>
                <a:spcPts val="0"/>
              </a:spcBef>
              <a:spcAft>
                <a:spcPts val="0"/>
              </a:spcAft>
              <a:buClr>
                <a:schemeClr val="dk1"/>
              </a:buClr>
              <a:buSzPts val="2300"/>
              <a:buFont typeface="Helvetica Neue Light"/>
              <a:buChar char="●"/>
            </a:pPr>
            <a:r>
              <a:rPr lang="en-US" sz="2300">
                <a:solidFill>
                  <a:schemeClr val="dk1"/>
                </a:solidFill>
                <a:latin typeface="Helvetica Neue Light"/>
                <a:ea typeface="Helvetica Neue Light"/>
                <a:cs typeface="Helvetica Neue Light"/>
                <a:sym typeface="Helvetica Neue Light"/>
              </a:rPr>
              <a:t>Air Temp: Click various dots on the map. In the table, is the air temperature consistent (less than 3°C difference) or does it vary a lot (more than 3°C difference)?</a:t>
            </a:r>
            <a:endParaRPr sz="2300">
              <a:solidFill>
                <a:schemeClr val="dk1"/>
              </a:solidFill>
              <a:latin typeface="Helvetica Neue Light"/>
              <a:ea typeface="Helvetica Neue Light"/>
              <a:cs typeface="Helvetica Neue Light"/>
              <a:sym typeface="Helvetica Neue Light"/>
            </a:endParaRPr>
          </a:p>
          <a:p>
            <a:pPr indent="-374650" lvl="0" marL="457200" rtl="0" algn="l">
              <a:lnSpc>
                <a:spcPct val="115000"/>
              </a:lnSpc>
              <a:spcBef>
                <a:spcPts val="0"/>
              </a:spcBef>
              <a:spcAft>
                <a:spcPts val="0"/>
              </a:spcAft>
              <a:buClr>
                <a:schemeClr val="dk1"/>
              </a:buClr>
              <a:buSzPts val="2300"/>
              <a:buFont typeface="Helvetica Neue Light"/>
              <a:buChar char="●"/>
            </a:pPr>
            <a:r>
              <a:rPr lang="en-US" sz="2300">
                <a:solidFill>
                  <a:schemeClr val="dk1"/>
                </a:solidFill>
                <a:latin typeface="Helvetica Neue Light"/>
                <a:ea typeface="Helvetica Neue Light"/>
                <a:cs typeface="Helvetica Neue Light"/>
                <a:sym typeface="Helvetica Neue Light"/>
              </a:rPr>
              <a:t>Surface Temp: Create a graph with “Time” on the x-axis and “IR Temp” (surface temp) on the y-axis. Which surfaces are cooler? Which surfaces are warmer? How do you know?</a:t>
            </a:r>
            <a:endParaRPr sz="2300">
              <a:solidFill>
                <a:schemeClr val="dk1"/>
              </a:solidFill>
              <a:latin typeface="Helvetica Neue Light"/>
              <a:ea typeface="Helvetica Neue Light"/>
              <a:cs typeface="Helvetica Neue Light"/>
              <a:sym typeface="Helvetica Neue Light"/>
            </a:endParaRPr>
          </a:p>
          <a:p>
            <a:pPr indent="-374650" lvl="0" marL="457200" rtl="0" algn="l">
              <a:lnSpc>
                <a:spcPct val="115000"/>
              </a:lnSpc>
              <a:spcBef>
                <a:spcPts val="0"/>
              </a:spcBef>
              <a:spcAft>
                <a:spcPts val="0"/>
              </a:spcAft>
              <a:buClr>
                <a:schemeClr val="dk1"/>
              </a:buClr>
              <a:buSzPts val="2300"/>
              <a:buFont typeface="Helvetica Neue Light"/>
              <a:buChar char="●"/>
            </a:pPr>
            <a:r>
              <a:rPr lang="en-US" sz="2300">
                <a:solidFill>
                  <a:schemeClr val="dk1"/>
                </a:solidFill>
                <a:latin typeface="Helvetica Neue Light"/>
                <a:ea typeface="Helvetica Neue Light"/>
                <a:cs typeface="Helvetica Neue Light"/>
                <a:sym typeface="Helvetica Neue Light"/>
              </a:rPr>
              <a:t>Light: Replace ‘Time’ with ‘Light’ on the x-axis.  Does the data show a relationship between Light and Surface Temperature? Explain your observations.</a:t>
            </a:r>
            <a:endParaRPr sz="2300">
              <a:solidFill>
                <a:schemeClr val="dk1"/>
              </a:solidFill>
              <a:latin typeface="Helvetica Neue Light"/>
              <a:ea typeface="Helvetica Neue Light"/>
              <a:cs typeface="Helvetica Neue Light"/>
              <a:sym typeface="Helvetica Neue Light"/>
            </a:endParaRPr>
          </a:p>
        </p:txBody>
      </p:sp>
      <p:sp>
        <p:nvSpPr>
          <p:cNvPr id="361" name="Google Shape;361;p41"/>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362" name="Google Shape;362;p41"/>
          <p:cNvSpPr txBox="1"/>
          <p:nvPr>
            <p:ph type="title"/>
          </p:nvPr>
        </p:nvSpPr>
        <p:spPr>
          <a:xfrm>
            <a:off x="415600" y="593367"/>
            <a:ext cx="11360700" cy="763500"/>
          </a:xfrm>
          <a:prstGeom prst="rect">
            <a:avLst/>
          </a:prstGeom>
          <a:noFill/>
          <a:ln>
            <a:noFill/>
          </a:ln>
        </p:spPr>
        <p:txBody>
          <a:bodyPr anchorCtr="0" anchor="t" bIns="124675" lIns="124675" spcFirstLastPara="1" rIns="124675" wrap="square" tIns="124675">
            <a:noAutofit/>
          </a:bodyPr>
          <a:lstStyle/>
          <a:p>
            <a:pPr indent="0" lvl="0" marL="0" rtl="0" algn="ctr">
              <a:lnSpc>
                <a:spcPct val="100000"/>
              </a:lnSpc>
              <a:spcBef>
                <a:spcPts val="0"/>
              </a:spcBef>
              <a:spcAft>
                <a:spcPts val="0"/>
              </a:spcAft>
              <a:buSzPts val="3900"/>
              <a:buNone/>
            </a:pPr>
            <a:r>
              <a:rPr b="1" lang="en-US" sz="3500">
                <a:latin typeface="Helvetica Neue"/>
                <a:ea typeface="Helvetica Neue"/>
                <a:cs typeface="Helvetica Neue"/>
                <a:sym typeface="Helvetica Neue"/>
              </a:rPr>
              <a:t>Data Analysis</a:t>
            </a:r>
            <a:endParaRPr b="1" sz="3500">
              <a:latin typeface="Helvetica Neue"/>
              <a:ea typeface="Helvetica Neue"/>
              <a:cs typeface="Helvetica Neue"/>
              <a:sym typeface="Helvetica Neue"/>
            </a:endParaRPr>
          </a:p>
          <a:p>
            <a:pPr indent="0" lvl="0" marL="0" rtl="0" algn="l">
              <a:lnSpc>
                <a:spcPct val="100000"/>
              </a:lnSpc>
              <a:spcBef>
                <a:spcPts val="0"/>
              </a:spcBef>
              <a:spcAft>
                <a:spcPts val="0"/>
              </a:spcAft>
              <a:buSzPts val="3900"/>
              <a:buNone/>
            </a:pPr>
            <a:r>
              <a:t/>
            </a:r>
            <a:endParaRPr/>
          </a:p>
        </p:txBody>
      </p:sp>
      <p:pic>
        <p:nvPicPr>
          <p:cNvPr id="363" name="Google Shape;363;p41"/>
          <p:cNvPicPr preferRelativeResize="0"/>
          <p:nvPr/>
        </p:nvPicPr>
        <p:blipFill rotWithShape="1">
          <a:blip r:embed="rId3">
            <a:alphaModFix/>
          </a:blip>
          <a:srcRect b="0" l="0" r="0" t="921"/>
          <a:stretch/>
        </p:blipFill>
        <p:spPr>
          <a:xfrm>
            <a:off x="8228775" y="1437550"/>
            <a:ext cx="3315175" cy="4323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cxnSp>
        <p:nvCxnSpPr>
          <p:cNvPr id="368" name="Google Shape;368;p42"/>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369" name="Google Shape;369;p42"/>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70" name="Google Shape;370;p42"/>
          <p:cNvSpPr txBox="1"/>
          <p:nvPr>
            <p:ph type="title"/>
          </p:nvPr>
        </p:nvSpPr>
        <p:spPr>
          <a:xfrm>
            <a:off x="415600" y="4409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Agenda | Day 2</a:t>
            </a:r>
            <a:endParaRPr b="1">
              <a:latin typeface="Helvetica Neue"/>
              <a:ea typeface="Helvetica Neue"/>
              <a:cs typeface="Helvetica Neue"/>
              <a:sym typeface="Helvetica Neue"/>
            </a:endParaRPr>
          </a:p>
        </p:txBody>
      </p:sp>
      <p:sp>
        <p:nvSpPr>
          <p:cNvPr id="371" name="Google Shape;371;p42"/>
          <p:cNvSpPr txBox="1"/>
          <p:nvPr>
            <p:ph idx="1" type="body"/>
          </p:nvPr>
        </p:nvSpPr>
        <p:spPr>
          <a:xfrm>
            <a:off x="415600" y="1299417"/>
            <a:ext cx="11627400" cy="4545675"/>
          </a:xfrm>
          <a:prstGeom prst="rect">
            <a:avLst/>
          </a:prstGeom>
          <a:noFill/>
          <a:ln>
            <a:noFill/>
          </a:ln>
        </p:spPr>
        <p:txBody>
          <a:bodyPr anchorCtr="0" anchor="t" bIns="124675" lIns="124675" spcFirstLastPara="1" rIns="124675" wrap="square" tIns="124675">
            <a:normAutofit/>
          </a:bodyPr>
          <a:lstStyle/>
          <a:p>
            <a:pPr indent="-463550" lvl="0" marL="508000" rtl="0" algn="l">
              <a:lnSpc>
                <a:spcPct val="100000"/>
              </a:lnSpc>
              <a:spcBef>
                <a:spcPts val="1300"/>
              </a:spcBef>
              <a:spcAft>
                <a:spcPts val="0"/>
              </a:spcAft>
              <a:buClr>
                <a:schemeClr val="dk1"/>
              </a:buClr>
              <a:buSzPts val="33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UHIP Review &amp; Research</a:t>
            </a:r>
            <a:endParaRPr/>
          </a:p>
          <a:p>
            <a:pPr indent="-463550" lvl="0" marL="508000" rtl="0" algn="l">
              <a:lnSpc>
                <a:spcPct val="100000"/>
              </a:lnSpc>
              <a:spcBef>
                <a:spcPts val="1300"/>
              </a:spcBef>
              <a:spcAft>
                <a:spcPts val="0"/>
              </a:spcAft>
              <a:buClr>
                <a:srgbClr val="595959"/>
              </a:buClr>
              <a:buSzPts val="3300"/>
              <a:buAutoNum type="arabicPeriod"/>
            </a:pPr>
            <a:r>
              <a:rPr lang="en-US" sz="3300">
                <a:solidFill>
                  <a:schemeClr val="dk1"/>
                </a:solidFill>
                <a:latin typeface="Helvetica Neue Light"/>
                <a:ea typeface="Helvetica Neue Light"/>
                <a:cs typeface="Helvetica Neue Light"/>
                <a:sym typeface="Helvetica Neue Light"/>
              </a:rPr>
              <a:t>"Keep it Cool" UHIP-</a:t>
            </a:r>
            <a:r>
              <a:rPr lang="en-US" sz="3300"/>
              <a:t>Resilient</a:t>
            </a:r>
            <a:r>
              <a:rPr lang="en-US" sz="3300">
                <a:solidFill>
                  <a:schemeClr val="dk1"/>
                </a:solidFill>
                <a:latin typeface="Helvetica Neue Light"/>
                <a:ea typeface="Helvetica Neue Light"/>
                <a:cs typeface="Helvetica Neue Light"/>
                <a:sym typeface="Helvetica Neue Light"/>
              </a:rPr>
              <a:t> Community Design Challenge</a:t>
            </a:r>
            <a:endParaRPr/>
          </a:p>
          <a:p>
            <a:pPr indent="-463550" lvl="0" marL="508000" marR="0" rtl="0" algn="l">
              <a:lnSpc>
                <a:spcPct val="100000"/>
              </a:lnSpc>
              <a:spcBef>
                <a:spcPts val="1300"/>
              </a:spcBef>
              <a:spcAft>
                <a:spcPts val="0"/>
              </a:spcAft>
              <a:buClr>
                <a:schemeClr val="dk1"/>
              </a:buClr>
              <a:buSzPts val="33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TerraRover Races!</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0"/>
              </a:spcAft>
              <a:buSzPts val="2400"/>
              <a:buNone/>
            </a:pPr>
            <a:r>
              <a:rPr lang="en-US" sz="3300">
                <a:solidFill>
                  <a:schemeClr val="dk1"/>
                </a:solidFill>
                <a:latin typeface="Helvetica Neue Light"/>
                <a:ea typeface="Helvetica Neue Light"/>
                <a:cs typeface="Helvetica Neue Light"/>
                <a:sym typeface="Helvetica Neue Light"/>
              </a:rPr>
              <a:t>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ts val="2400"/>
              <a:buNone/>
            </a:pPr>
            <a:r>
              <a:t/>
            </a:r>
            <a:endParaRPr sz="3300">
              <a:solidFill>
                <a:schemeClr val="dk1"/>
              </a:solidFill>
              <a:latin typeface="Helvetica Neue Light"/>
              <a:ea typeface="Helvetica Neue Light"/>
              <a:cs typeface="Helvetica Neue Light"/>
              <a:sym typeface="Helvetica Neue Light"/>
            </a:endParaRPr>
          </a:p>
        </p:txBody>
      </p:sp>
      <p:pic>
        <p:nvPicPr>
          <p:cNvPr descr="A picture containing birthday, colorful&#10;&#10;Description automatically generated" id="372" name="Google Shape;372;p42"/>
          <p:cNvPicPr preferRelativeResize="0"/>
          <p:nvPr/>
        </p:nvPicPr>
        <p:blipFill rotWithShape="1">
          <a:blip r:embed="rId3">
            <a:alphaModFix/>
          </a:blip>
          <a:srcRect b="0" l="0" r="0" t="0"/>
          <a:stretch/>
        </p:blipFill>
        <p:spPr>
          <a:xfrm>
            <a:off x="3108225" y="3324725"/>
            <a:ext cx="5675449" cy="2344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cxnSp>
        <p:nvCxnSpPr>
          <p:cNvPr id="377" name="Google Shape;377;p43"/>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378" name="Google Shape;378;p43"/>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79" name="Google Shape;379;p43"/>
          <p:cNvSpPr txBox="1"/>
          <p:nvPr>
            <p:ph type="title"/>
          </p:nvPr>
        </p:nvSpPr>
        <p:spPr>
          <a:xfrm>
            <a:off x="415600" y="1683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UHIP Review:</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Which surface is hottest? Coolest? Why?!</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p:txBody>
      </p:sp>
      <p:sp>
        <p:nvSpPr>
          <p:cNvPr id="380" name="Google Shape;380;p43"/>
          <p:cNvSpPr txBox="1"/>
          <p:nvPr>
            <p:ph idx="1" type="body"/>
          </p:nvPr>
        </p:nvSpPr>
        <p:spPr>
          <a:xfrm>
            <a:off x="415600" y="1299417"/>
            <a:ext cx="11360700" cy="4555200"/>
          </a:xfrm>
          <a:prstGeom prst="rect">
            <a:avLst/>
          </a:prstGeom>
          <a:noFill/>
          <a:ln>
            <a:noFill/>
          </a:ln>
        </p:spPr>
        <p:txBody>
          <a:bodyPr anchorCtr="0" anchor="t" bIns="124675" lIns="124675" spcFirstLastPara="1" rIns="124675" wrap="square" tIns="124675">
            <a:normAutofit/>
          </a:bodyPr>
          <a:lstStyle/>
          <a:p>
            <a:pPr indent="0" lvl="0" marL="508000" marR="0" rtl="0" algn="l">
              <a:lnSpc>
                <a:spcPct val="100000"/>
              </a:lnSpc>
              <a:spcBef>
                <a:spcPts val="1300"/>
              </a:spcBef>
              <a:spcAft>
                <a:spcPts val="0"/>
              </a:spcAft>
              <a:buSzPts val="2400"/>
              <a:buNone/>
            </a:pPr>
            <a:r>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0"/>
              </a:spcAft>
              <a:buSzPts val="2400"/>
              <a:buNone/>
            </a:pPr>
            <a:r>
              <a:rPr lang="en-US" sz="3300">
                <a:solidFill>
                  <a:schemeClr val="dk1"/>
                </a:solidFill>
                <a:latin typeface="Helvetica Neue Light"/>
                <a:ea typeface="Helvetica Neue Light"/>
                <a:cs typeface="Helvetica Neue Light"/>
                <a:sym typeface="Helvetica Neue Light"/>
              </a:rPr>
              <a:t>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ts val="2400"/>
              <a:buNone/>
            </a:pPr>
            <a:r>
              <a:t/>
            </a:r>
            <a:endParaRPr sz="3300">
              <a:solidFill>
                <a:schemeClr val="dk1"/>
              </a:solidFill>
              <a:latin typeface="Helvetica Neue Light"/>
              <a:ea typeface="Helvetica Neue Light"/>
              <a:cs typeface="Helvetica Neue Light"/>
              <a:sym typeface="Helvetica Neue Light"/>
            </a:endParaRPr>
          </a:p>
        </p:txBody>
      </p:sp>
      <p:pic>
        <p:nvPicPr>
          <p:cNvPr descr="A picture containing text, grass, sky, outdoor&#10;&#10;Description automatically generated" id="381" name="Google Shape;381;p43"/>
          <p:cNvPicPr preferRelativeResize="0"/>
          <p:nvPr/>
        </p:nvPicPr>
        <p:blipFill rotWithShape="1">
          <a:blip r:embed="rId3">
            <a:alphaModFix/>
          </a:blip>
          <a:srcRect b="18159" l="0" r="0" t="0"/>
          <a:stretch/>
        </p:blipFill>
        <p:spPr>
          <a:xfrm>
            <a:off x="898725" y="1553325"/>
            <a:ext cx="7572749" cy="4139875"/>
          </a:xfrm>
          <a:prstGeom prst="rect">
            <a:avLst/>
          </a:prstGeom>
          <a:noFill/>
          <a:ln>
            <a:noFill/>
          </a:ln>
        </p:spPr>
      </p:pic>
      <p:sp>
        <p:nvSpPr>
          <p:cNvPr id="382" name="Google Shape;382;p43"/>
          <p:cNvSpPr txBox="1"/>
          <p:nvPr/>
        </p:nvSpPr>
        <p:spPr>
          <a:xfrm>
            <a:off x="8893275" y="1734525"/>
            <a:ext cx="2589900" cy="400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Helvetica Neue Light"/>
                <a:ea typeface="Helvetica Neue Light"/>
                <a:cs typeface="Helvetica Neue Light"/>
                <a:sym typeface="Helvetica Neue Light"/>
              </a:rPr>
              <a:t>Guess the temp!</a:t>
            </a:r>
            <a:endParaRPr b="0" i="0" sz="3600" u="none" cap="none" strike="noStrike">
              <a:solidFill>
                <a:schemeClr val="dk1"/>
              </a:solidFill>
              <a:latin typeface="Helvetica Neue Light"/>
              <a:ea typeface="Helvetica Neue Light"/>
              <a:cs typeface="Helvetica Neue Light"/>
              <a:sym typeface="Helvetica Neue Light"/>
            </a:endParaRPr>
          </a:p>
        </p:txBody>
      </p:sp>
      <p:sp>
        <p:nvSpPr>
          <p:cNvPr id="383" name="Google Shape;383;p43"/>
          <p:cNvSpPr/>
          <p:nvPr/>
        </p:nvSpPr>
        <p:spPr>
          <a:xfrm>
            <a:off x="6302981" y="2118076"/>
            <a:ext cx="2022600" cy="188100"/>
          </a:xfrm>
          <a:prstGeom prst="rect">
            <a:avLst/>
          </a:prstGeom>
          <a:solidFill>
            <a:schemeClr val="accent1"/>
          </a:solidFill>
          <a:ln cap="flat" cmpd="sng" w="12700">
            <a:solidFill>
              <a:srgbClr val="1F1B5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84" name="Google Shape;384;p43"/>
          <p:cNvSpPr/>
          <p:nvPr/>
        </p:nvSpPr>
        <p:spPr>
          <a:xfrm>
            <a:off x="2315031" y="3529214"/>
            <a:ext cx="2022600" cy="188100"/>
          </a:xfrm>
          <a:prstGeom prst="rect">
            <a:avLst/>
          </a:prstGeom>
          <a:solidFill>
            <a:schemeClr val="accent1"/>
          </a:solidFill>
          <a:ln cap="flat" cmpd="sng" w="12700">
            <a:solidFill>
              <a:srgbClr val="1F1B5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85" name="Google Shape;385;p43"/>
          <p:cNvSpPr/>
          <p:nvPr/>
        </p:nvSpPr>
        <p:spPr>
          <a:xfrm>
            <a:off x="1104331" y="4833826"/>
            <a:ext cx="2022600" cy="188100"/>
          </a:xfrm>
          <a:prstGeom prst="rect">
            <a:avLst/>
          </a:prstGeom>
          <a:solidFill>
            <a:schemeClr val="accent1"/>
          </a:solidFill>
          <a:ln cap="flat" cmpd="sng" w="12700">
            <a:solidFill>
              <a:srgbClr val="1F1B5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86" name="Google Shape;386;p43"/>
          <p:cNvSpPr/>
          <p:nvPr/>
        </p:nvSpPr>
        <p:spPr>
          <a:xfrm>
            <a:off x="3429156" y="4236551"/>
            <a:ext cx="2022600" cy="188100"/>
          </a:xfrm>
          <a:prstGeom prst="rect">
            <a:avLst/>
          </a:prstGeom>
          <a:solidFill>
            <a:schemeClr val="accent1"/>
          </a:solidFill>
          <a:ln cap="flat" cmpd="sng" w="12700">
            <a:solidFill>
              <a:srgbClr val="1F1B5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387" name="Google Shape;387;p43"/>
          <p:cNvSpPr/>
          <p:nvPr/>
        </p:nvSpPr>
        <p:spPr>
          <a:xfrm>
            <a:off x="6026581" y="5505101"/>
            <a:ext cx="2022600" cy="188100"/>
          </a:xfrm>
          <a:prstGeom prst="rect">
            <a:avLst/>
          </a:prstGeom>
          <a:solidFill>
            <a:schemeClr val="accent1"/>
          </a:solidFill>
          <a:ln cap="flat" cmpd="sng" w="12700">
            <a:solidFill>
              <a:srgbClr val="1F1B5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cxnSp>
        <p:nvCxnSpPr>
          <p:cNvPr id="392" name="Google Shape;392;p44"/>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393" name="Google Shape;393;p44"/>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394" name="Google Shape;394;p44"/>
          <p:cNvSpPr txBox="1"/>
          <p:nvPr>
            <p:ph type="title"/>
          </p:nvPr>
        </p:nvSpPr>
        <p:spPr>
          <a:xfrm>
            <a:off x="415600" y="1683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UHIP Review:</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Which surface is hottest? Coolest? Why?!</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p:txBody>
      </p:sp>
      <p:sp>
        <p:nvSpPr>
          <p:cNvPr id="395" name="Google Shape;395;p44"/>
          <p:cNvSpPr txBox="1"/>
          <p:nvPr>
            <p:ph idx="1" type="body"/>
          </p:nvPr>
        </p:nvSpPr>
        <p:spPr>
          <a:xfrm>
            <a:off x="415600" y="1299417"/>
            <a:ext cx="11360700" cy="4555200"/>
          </a:xfrm>
          <a:prstGeom prst="rect">
            <a:avLst/>
          </a:prstGeom>
          <a:noFill/>
          <a:ln>
            <a:noFill/>
          </a:ln>
        </p:spPr>
        <p:txBody>
          <a:bodyPr anchorCtr="0" anchor="t" bIns="124675" lIns="124675" spcFirstLastPara="1" rIns="124675" wrap="square" tIns="124675">
            <a:normAutofit/>
          </a:bodyPr>
          <a:lstStyle/>
          <a:p>
            <a:pPr indent="0" lvl="0" marL="508000" marR="0" rtl="0" algn="l">
              <a:lnSpc>
                <a:spcPct val="100000"/>
              </a:lnSpc>
              <a:spcBef>
                <a:spcPts val="1300"/>
              </a:spcBef>
              <a:spcAft>
                <a:spcPts val="0"/>
              </a:spcAft>
              <a:buSzPts val="2400"/>
              <a:buNone/>
            </a:pPr>
            <a:r>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0"/>
              </a:spcAft>
              <a:buSzPts val="2400"/>
              <a:buNone/>
            </a:pPr>
            <a:r>
              <a:rPr lang="en-US" sz="3300">
                <a:solidFill>
                  <a:schemeClr val="dk1"/>
                </a:solidFill>
                <a:latin typeface="Helvetica Neue Light"/>
                <a:ea typeface="Helvetica Neue Light"/>
                <a:cs typeface="Helvetica Neue Light"/>
                <a:sym typeface="Helvetica Neue Light"/>
              </a:rPr>
              <a:t>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ts val="2400"/>
              <a:buNone/>
            </a:pPr>
            <a:r>
              <a:t/>
            </a:r>
            <a:endParaRPr sz="3300">
              <a:solidFill>
                <a:schemeClr val="dk1"/>
              </a:solidFill>
              <a:latin typeface="Helvetica Neue Light"/>
              <a:ea typeface="Helvetica Neue Light"/>
              <a:cs typeface="Helvetica Neue Light"/>
              <a:sym typeface="Helvetica Neue Light"/>
            </a:endParaRPr>
          </a:p>
        </p:txBody>
      </p:sp>
      <p:pic>
        <p:nvPicPr>
          <p:cNvPr descr="A picture containing text, grass, sky, outdoor&#10;&#10;Description automatically generated" id="396" name="Google Shape;396;p44"/>
          <p:cNvPicPr preferRelativeResize="0"/>
          <p:nvPr/>
        </p:nvPicPr>
        <p:blipFill rotWithShape="1">
          <a:blip r:embed="rId3">
            <a:alphaModFix/>
          </a:blip>
          <a:srcRect b="18159" l="0" r="0" t="0"/>
          <a:stretch/>
        </p:blipFill>
        <p:spPr>
          <a:xfrm>
            <a:off x="898725" y="1553325"/>
            <a:ext cx="7572749" cy="4139875"/>
          </a:xfrm>
          <a:prstGeom prst="rect">
            <a:avLst/>
          </a:prstGeom>
          <a:noFill/>
          <a:ln>
            <a:noFill/>
          </a:ln>
        </p:spPr>
      </p:pic>
      <p:sp>
        <p:nvSpPr>
          <p:cNvPr id="397" name="Google Shape;397;p44"/>
          <p:cNvSpPr txBox="1"/>
          <p:nvPr/>
        </p:nvSpPr>
        <p:spPr>
          <a:xfrm>
            <a:off x="8893275" y="1734525"/>
            <a:ext cx="2589900" cy="400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Light"/>
                <a:ea typeface="Helvetica Neue Light"/>
                <a:cs typeface="Helvetica Neue Light"/>
                <a:sym typeface="Helvetica Neue Light"/>
              </a:rPr>
              <a:t>What is the air temp?</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Light"/>
                <a:ea typeface="Helvetica Neue Light"/>
                <a:cs typeface="Helvetica Neue Light"/>
                <a:sym typeface="Helvetica Neue Light"/>
              </a:rPr>
              <a:t>How does the air temp compare to natural surfaces? Built surfaces?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Light"/>
                <a:ea typeface="Helvetica Neue Light"/>
                <a:cs typeface="Helvetica Neue Light"/>
                <a:sym typeface="Helvetica Neue Light"/>
              </a:rPr>
              <a:t>Why is there a difference between natural and built surfaces?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cxnSp>
        <p:nvCxnSpPr>
          <p:cNvPr id="106" name="Google Shape;106;p18"/>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07" name="Google Shape;107;p18"/>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08" name="Google Shape;108;p18"/>
          <p:cNvSpPr txBox="1"/>
          <p:nvPr>
            <p:ph type="title"/>
          </p:nvPr>
        </p:nvSpPr>
        <p:spPr>
          <a:xfrm>
            <a:off x="415600" y="440967"/>
            <a:ext cx="113607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500">
                <a:latin typeface="Helvetica Neue"/>
                <a:ea typeface="Helvetica Neue"/>
                <a:cs typeface="Helvetica Neue"/>
                <a:sym typeface="Helvetica Neue"/>
              </a:rPr>
              <a:t>Meet Our Team! </a:t>
            </a:r>
            <a:endParaRPr b="1" sz="3500">
              <a:latin typeface="Helvetica Neue"/>
              <a:ea typeface="Helvetica Neue"/>
              <a:cs typeface="Helvetica Neue"/>
              <a:sym typeface="Helvetica Neue"/>
            </a:endParaRPr>
          </a:p>
        </p:txBody>
      </p:sp>
      <p:sp>
        <p:nvSpPr>
          <p:cNvPr id="109" name="Google Shape;109;p18"/>
          <p:cNvSpPr txBox="1"/>
          <p:nvPr>
            <p:ph idx="1" type="body"/>
          </p:nvPr>
        </p:nvSpPr>
        <p:spPr>
          <a:xfrm>
            <a:off x="415600" y="1299417"/>
            <a:ext cx="11360700" cy="4555200"/>
          </a:xfrm>
          <a:prstGeom prst="rect">
            <a:avLst/>
          </a:prstGeom>
          <a:noFill/>
          <a:ln>
            <a:noFill/>
          </a:ln>
        </p:spPr>
        <p:txBody>
          <a:bodyPr anchorCtr="0" anchor="t" bIns="121900" lIns="121900" spcFirstLastPara="1" rIns="121900" wrap="square" tIns="121900">
            <a:normAutofit/>
          </a:bodyPr>
          <a:lstStyle/>
          <a:p>
            <a:pPr indent="-514350" lvl="0" marL="514350" rtl="0" algn="l">
              <a:lnSpc>
                <a:spcPct val="100000"/>
              </a:lnSpc>
              <a:spcBef>
                <a:spcPts val="0"/>
              </a:spcBef>
              <a:spcAft>
                <a:spcPts val="0"/>
              </a:spcAft>
              <a:buSzPts val="2400"/>
              <a:buAutoNum type="arabicPeriod"/>
            </a:pPr>
            <a:r>
              <a:rPr lang="en-US" sz="3300">
                <a:solidFill>
                  <a:schemeClr val="dk1"/>
                </a:solidFill>
                <a:latin typeface="Helvetica Neue Light"/>
                <a:ea typeface="Helvetica Neue Light"/>
                <a:cs typeface="Helvetica Neue Light"/>
                <a:sym typeface="Helvetica Neue Light"/>
              </a:rPr>
              <a:t>Name</a:t>
            </a:r>
            <a:endParaRPr sz="3300">
              <a:solidFill>
                <a:schemeClr val="dk1"/>
              </a:solidFill>
              <a:latin typeface="Helvetica Neue Light"/>
              <a:ea typeface="Helvetica Neue Light"/>
              <a:cs typeface="Helvetica Neue Light"/>
              <a:sym typeface="Helvetica Neue Light"/>
            </a:endParaRPr>
          </a:p>
          <a:p>
            <a:pPr indent="-514350" lvl="0" marL="514350" rtl="0" algn="l">
              <a:lnSpc>
                <a:spcPct val="100000"/>
              </a:lnSpc>
              <a:spcBef>
                <a:spcPts val="0"/>
              </a:spcBef>
              <a:spcAft>
                <a:spcPts val="0"/>
              </a:spcAft>
              <a:buSzPts val="2400"/>
              <a:buAutoNum type="arabicPeriod"/>
            </a:pPr>
            <a:r>
              <a:rPr lang="en-US" sz="3300">
                <a:solidFill>
                  <a:schemeClr val="dk1"/>
                </a:solidFill>
                <a:latin typeface="Helvetica Neue Light"/>
                <a:ea typeface="Helvetica Neue Light"/>
                <a:cs typeface="Helvetica Neue Light"/>
                <a:sym typeface="Helvetica Neue Light"/>
              </a:rPr>
              <a:t>Year</a:t>
            </a:r>
            <a:endParaRPr sz="3300">
              <a:solidFill>
                <a:schemeClr val="dk1"/>
              </a:solidFill>
              <a:latin typeface="Helvetica Neue Light"/>
              <a:ea typeface="Helvetica Neue Light"/>
              <a:cs typeface="Helvetica Neue Light"/>
              <a:sym typeface="Helvetica Neue Light"/>
            </a:endParaRPr>
          </a:p>
          <a:p>
            <a:pPr indent="-514350" lvl="0" marL="514350" rtl="0" algn="l">
              <a:lnSpc>
                <a:spcPct val="100000"/>
              </a:lnSpc>
              <a:spcBef>
                <a:spcPts val="0"/>
              </a:spcBef>
              <a:spcAft>
                <a:spcPts val="0"/>
              </a:spcAft>
              <a:buSzPts val="2400"/>
              <a:buAutoNum type="arabicPeriod"/>
            </a:pPr>
            <a:r>
              <a:rPr lang="en-US" sz="3300">
                <a:solidFill>
                  <a:schemeClr val="dk1"/>
                </a:solidFill>
                <a:latin typeface="Helvetica Neue Light"/>
                <a:ea typeface="Helvetica Neue Light"/>
                <a:cs typeface="Helvetica Neue Light"/>
                <a:sym typeface="Helvetica Neue Light"/>
              </a:rPr>
              <a:t>Major</a:t>
            </a:r>
            <a:endParaRPr sz="3300">
              <a:solidFill>
                <a:schemeClr val="dk1"/>
              </a:solidFill>
              <a:latin typeface="Helvetica Neue Light"/>
              <a:ea typeface="Helvetica Neue Light"/>
              <a:cs typeface="Helvetica Neue Light"/>
              <a:sym typeface="Helvetica Neue Light"/>
            </a:endParaRPr>
          </a:p>
          <a:p>
            <a:pPr indent="-514350" lvl="0" marL="514350" rtl="0" algn="l">
              <a:lnSpc>
                <a:spcPct val="100000"/>
              </a:lnSpc>
              <a:spcBef>
                <a:spcPts val="0"/>
              </a:spcBef>
              <a:spcAft>
                <a:spcPts val="0"/>
              </a:spcAft>
              <a:buSzPts val="2400"/>
              <a:buAutoNum type="arabicPeriod"/>
            </a:pPr>
            <a:r>
              <a:rPr lang="en-US" sz="3300">
                <a:solidFill>
                  <a:schemeClr val="dk1"/>
                </a:solidFill>
                <a:latin typeface="Helvetica Neue Light"/>
                <a:ea typeface="Helvetica Neue Light"/>
                <a:cs typeface="Helvetica Neue Light"/>
                <a:sym typeface="Helvetica Neue Light"/>
              </a:rPr>
              <a:t>Fun Fact</a:t>
            </a:r>
            <a:endParaRPr sz="3300">
              <a:solidFill>
                <a:schemeClr val="dk1"/>
              </a:solidFill>
              <a:latin typeface="Helvetica Neue Light"/>
              <a:ea typeface="Helvetica Neue Light"/>
              <a:cs typeface="Helvetica Neue Light"/>
              <a:sym typeface="Helvetica Neue Light"/>
            </a:endParaRPr>
          </a:p>
        </p:txBody>
      </p:sp>
      <p:pic>
        <p:nvPicPr>
          <p:cNvPr id="110" name="Google Shape;110;p18"/>
          <p:cNvPicPr preferRelativeResize="0"/>
          <p:nvPr/>
        </p:nvPicPr>
        <p:blipFill rotWithShape="1">
          <a:blip r:embed="rId3">
            <a:alphaModFix/>
          </a:blip>
          <a:srcRect b="0" l="0" r="0" t="0"/>
          <a:stretch/>
        </p:blipFill>
        <p:spPr>
          <a:xfrm>
            <a:off x="6647608" y="1523297"/>
            <a:ext cx="3245846" cy="36980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cxnSp>
        <p:nvCxnSpPr>
          <p:cNvPr id="402" name="Google Shape;402;p45"/>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403" name="Google Shape;403;p45"/>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404" name="Google Shape;404;p45"/>
          <p:cNvSpPr txBox="1"/>
          <p:nvPr>
            <p:ph type="title"/>
          </p:nvPr>
        </p:nvSpPr>
        <p:spPr>
          <a:xfrm>
            <a:off x="415600" y="1683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t>Research: </a:t>
            </a:r>
            <a:r>
              <a:rPr b="1" lang="en-US">
                <a:latin typeface="Helvetica Neue"/>
                <a:ea typeface="Helvetica Neue"/>
                <a:cs typeface="Helvetica Neue"/>
                <a:sym typeface="Helvetica Neue"/>
              </a:rPr>
              <a:t>Urban Heat Island &amp; Urban Planning</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p:txBody>
      </p:sp>
      <p:sp>
        <p:nvSpPr>
          <p:cNvPr id="405" name="Google Shape;405;p45"/>
          <p:cNvSpPr txBox="1"/>
          <p:nvPr>
            <p:ph idx="1" type="body"/>
          </p:nvPr>
        </p:nvSpPr>
        <p:spPr>
          <a:xfrm>
            <a:off x="411150" y="1491050"/>
            <a:ext cx="11063400" cy="4040850"/>
          </a:xfrm>
          <a:prstGeom prst="rect">
            <a:avLst/>
          </a:prstGeom>
          <a:noFill/>
          <a:ln>
            <a:noFill/>
          </a:ln>
        </p:spPr>
        <p:txBody>
          <a:bodyPr anchorCtr="0" anchor="t" bIns="124675" lIns="124675" spcFirstLastPara="1" rIns="124675" wrap="square" tIns="124675">
            <a:normAutofit fontScale="92500" lnSpcReduction="20000"/>
          </a:bodyPr>
          <a:lstStyle/>
          <a:p>
            <a:pPr indent="-374650" lvl="0" marL="457200" rtl="0" algn="l">
              <a:lnSpc>
                <a:spcPct val="110000"/>
              </a:lnSpc>
              <a:spcBef>
                <a:spcPts val="0"/>
              </a:spcBef>
              <a:spcAft>
                <a:spcPts val="0"/>
              </a:spcAft>
              <a:buClr>
                <a:schemeClr val="accent1"/>
              </a:buClr>
              <a:buSzPct val="100000"/>
              <a:buFont typeface="Helvetica Neue Light"/>
              <a:buChar char="●"/>
            </a:pPr>
            <a:r>
              <a:rPr lang="en-US" u="sng">
                <a:solidFill>
                  <a:schemeClr val="accent1"/>
                </a:solidFill>
                <a:latin typeface="Helvetica Neue Light"/>
                <a:ea typeface="Helvetica Neue Light"/>
                <a:cs typeface="Helvetica Neue Light"/>
                <a:sym typeface="Helvetica Neue Light"/>
                <a:hlinkClick r:id="rId3">
                  <a:extLst>
                    <a:ext uri="{A12FA001-AC4F-418D-AE19-62706E023703}">
                      <ahyp:hlinkClr val="tx"/>
                    </a:ext>
                  </a:extLst>
                </a:hlinkClick>
              </a:rPr>
              <a:t>Cities on Fire: The Urban Heat Island Effect</a:t>
            </a:r>
            <a:endParaRPr>
              <a:solidFill>
                <a:schemeClr val="accent1"/>
              </a:solidFill>
              <a:latin typeface="Helvetica Neue Light"/>
              <a:ea typeface="Helvetica Neue Light"/>
              <a:cs typeface="Helvetica Neue Light"/>
              <a:sym typeface="Helvetica Neue Light"/>
            </a:endParaRPr>
          </a:p>
          <a:p>
            <a:pPr indent="-374650" lvl="0" marL="457200" rtl="0" algn="l">
              <a:lnSpc>
                <a:spcPct val="110000"/>
              </a:lnSpc>
              <a:spcBef>
                <a:spcPts val="2000"/>
              </a:spcBef>
              <a:spcAft>
                <a:spcPts val="0"/>
              </a:spcAft>
              <a:buClr>
                <a:schemeClr val="accent1"/>
              </a:buClr>
              <a:buSzPct val="100000"/>
              <a:buFont typeface="Helvetica Neue Light"/>
              <a:buChar char="●"/>
            </a:pPr>
            <a:r>
              <a:rPr lang="en-US" u="sng">
                <a:solidFill>
                  <a:schemeClr val="accent1"/>
                </a:solidFill>
                <a:latin typeface="Helvetica Neue Light"/>
                <a:ea typeface="Helvetica Neue Light"/>
                <a:cs typeface="Helvetica Neue Light"/>
                <a:sym typeface="Helvetica Neue Light"/>
                <a:hlinkClick r:id="rId4">
                  <a:extLst>
                    <a:ext uri="{A12FA001-AC4F-418D-AE19-62706E023703}">
                      <ahyp:hlinkClr val="tx"/>
                    </a:ext>
                  </a:extLst>
                </a:hlinkClick>
              </a:rPr>
              <a:t>Urban Heat Island Project</a:t>
            </a:r>
            <a:endParaRPr>
              <a:solidFill>
                <a:schemeClr val="accent1"/>
              </a:solidFill>
              <a:latin typeface="Helvetica Neue Light"/>
              <a:ea typeface="Helvetica Neue Light"/>
              <a:cs typeface="Helvetica Neue Light"/>
              <a:sym typeface="Helvetica Neue Light"/>
            </a:endParaRPr>
          </a:p>
          <a:p>
            <a:pPr indent="-374650" lvl="0" marL="457200" rtl="0" algn="l">
              <a:lnSpc>
                <a:spcPct val="110000"/>
              </a:lnSpc>
              <a:spcBef>
                <a:spcPts val="2000"/>
              </a:spcBef>
              <a:spcAft>
                <a:spcPts val="0"/>
              </a:spcAft>
              <a:buClr>
                <a:schemeClr val="accent1"/>
              </a:buClr>
              <a:buSzPct val="100000"/>
              <a:buFont typeface="Helvetica Neue Light"/>
              <a:buChar char="●"/>
            </a:pPr>
            <a:r>
              <a:rPr lang="en-US" u="sng">
                <a:solidFill>
                  <a:schemeClr val="accent1"/>
                </a:solidFill>
                <a:latin typeface="Helvetica Neue Light"/>
                <a:ea typeface="Helvetica Neue Light"/>
                <a:cs typeface="Helvetica Neue Light"/>
                <a:sym typeface="Helvetica Neue Light"/>
                <a:hlinkClick r:id="rId5">
                  <a:extLst>
                    <a:ext uri="{A12FA001-AC4F-418D-AE19-62706E023703}">
                      <ahyp:hlinkClr val="tx"/>
                    </a:ext>
                  </a:extLst>
                </a:hlinkClick>
              </a:rPr>
              <a:t>Climate change and severe weather have made urban heat islands worse</a:t>
            </a:r>
            <a:endParaRPr>
              <a:solidFill>
                <a:schemeClr val="accent1"/>
              </a:solidFill>
              <a:latin typeface="Helvetica Neue Light"/>
              <a:ea typeface="Helvetica Neue Light"/>
              <a:cs typeface="Helvetica Neue Light"/>
              <a:sym typeface="Helvetica Neue Light"/>
            </a:endParaRPr>
          </a:p>
          <a:p>
            <a:pPr indent="-374650" lvl="0" marL="457200" rtl="0" algn="l">
              <a:lnSpc>
                <a:spcPct val="110000"/>
              </a:lnSpc>
              <a:spcBef>
                <a:spcPts val="2000"/>
              </a:spcBef>
              <a:spcAft>
                <a:spcPts val="0"/>
              </a:spcAft>
              <a:buClr>
                <a:schemeClr val="accent1"/>
              </a:buClr>
              <a:buSzPct val="100000"/>
              <a:buFont typeface="Helvetica Neue Light"/>
              <a:buChar char="●"/>
            </a:pPr>
            <a:r>
              <a:rPr lang="en-US" u="sng">
                <a:solidFill>
                  <a:schemeClr val="accent1"/>
                </a:solidFill>
                <a:latin typeface="Helvetica Neue Light"/>
                <a:ea typeface="Helvetica Neue Light"/>
                <a:cs typeface="Helvetica Neue Light"/>
                <a:sym typeface="Helvetica Neue Light"/>
                <a:hlinkClick r:id="rId6">
                  <a:extLst>
                    <a:ext uri="{A12FA001-AC4F-418D-AE19-62706E023703}">
                      <ahyp:hlinkClr val="tx"/>
                    </a:ext>
                  </a:extLst>
                </a:hlinkClick>
              </a:rPr>
              <a:t> Urban heat island effect ‘the silent killer’ has major impact on Las Vegas</a:t>
            </a:r>
            <a:endParaRPr>
              <a:solidFill>
                <a:schemeClr val="accent1"/>
              </a:solidFill>
              <a:latin typeface="Helvetica Neue Light"/>
              <a:ea typeface="Helvetica Neue Light"/>
              <a:cs typeface="Helvetica Neue Light"/>
              <a:sym typeface="Helvetica Neue Light"/>
            </a:endParaRPr>
          </a:p>
          <a:p>
            <a:pPr indent="-374650" lvl="0" marL="457200" rtl="0" algn="l">
              <a:lnSpc>
                <a:spcPct val="110000"/>
              </a:lnSpc>
              <a:spcBef>
                <a:spcPts val="2000"/>
              </a:spcBef>
              <a:spcAft>
                <a:spcPts val="0"/>
              </a:spcAft>
              <a:buClr>
                <a:schemeClr val="accent1"/>
              </a:buClr>
              <a:buSzPct val="100000"/>
              <a:buFont typeface="Helvetica Neue Light"/>
              <a:buChar char="●"/>
            </a:pPr>
            <a:r>
              <a:rPr lang="en-US" u="sng">
                <a:solidFill>
                  <a:schemeClr val="accent1"/>
                </a:solidFill>
                <a:latin typeface="Helvetica Neue Light"/>
                <a:ea typeface="Helvetica Neue Light"/>
                <a:cs typeface="Helvetica Neue Light"/>
                <a:sym typeface="Helvetica Neue Light"/>
                <a:hlinkClick r:id="rId7">
                  <a:extLst>
                    <a:ext uri="{A12FA001-AC4F-418D-AE19-62706E023703}">
                      <ahyp:hlinkClr val="tx"/>
                    </a:ext>
                  </a:extLst>
                </a:hlinkClick>
              </a:rPr>
              <a:t>The LINE: A revolution in urban living</a:t>
            </a:r>
            <a:endParaRPr>
              <a:solidFill>
                <a:schemeClr val="accent1"/>
              </a:solidFill>
              <a:latin typeface="Helvetica Neue Light"/>
              <a:ea typeface="Helvetica Neue Light"/>
              <a:cs typeface="Helvetica Neue Light"/>
              <a:sym typeface="Helvetica Neue Light"/>
            </a:endParaRPr>
          </a:p>
          <a:p>
            <a:pPr indent="0" lvl="0" marL="0" marR="0" rtl="0" algn="l">
              <a:lnSpc>
                <a:spcPct val="100000"/>
              </a:lnSpc>
              <a:spcBef>
                <a:spcPts val="2300"/>
              </a:spcBef>
              <a:spcAft>
                <a:spcPts val="0"/>
              </a:spcAft>
              <a:buSzPct val="72727"/>
              <a:buNone/>
            </a:pPr>
            <a:r>
              <a:rPr lang="en-US" sz="3300">
                <a:solidFill>
                  <a:schemeClr val="dk1"/>
                </a:solidFill>
                <a:latin typeface="Helvetica Neue Light"/>
                <a:ea typeface="Helvetica Neue Light"/>
                <a:cs typeface="Helvetica Neue Light"/>
                <a:sym typeface="Helvetica Neue Light"/>
              </a:rPr>
              <a:t>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ct val="72727"/>
              <a:buNone/>
            </a:pPr>
            <a:r>
              <a:t/>
            </a:r>
            <a:endParaRPr sz="33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cxnSp>
        <p:nvCxnSpPr>
          <p:cNvPr id="410" name="Google Shape;410;p46"/>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411" name="Google Shape;411;p46"/>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412" name="Google Shape;412;p46"/>
          <p:cNvSpPr txBox="1"/>
          <p:nvPr>
            <p:ph idx="1" type="body"/>
          </p:nvPr>
        </p:nvSpPr>
        <p:spPr>
          <a:xfrm>
            <a:off x="234625" y="1403276"/>
            <a:ext cx="5514075" cy="4442175"/>
          </a:xfrm>
          <a:prstGeom prst="rect">
            <a:avLst/>
          </a:prstGeom>
          <a:noFill/>
          <a:ln>
            <a:noFill/>
          </a:ln>
        </p:spPr>
        <p:txBody>
          <a:bodyPr anchorCtr="0" anchor="t" bIns="124675" lIns="124675" spcFirstLastPara="1" rIns="124675" wrap="square" tIns="124675">
            <a:noAutofit/>
          </a:bodyPr>
          <a:lstStyle/>
          <a:p>
            <a:pPr indent="0" lvl="0" marL="0" rtl="0" algn="l">
              <a:lnSpc>
                <a:spcPct val="115000"/>
              </a:lnSpc>
              <a:spcBef>
                <a:spcPts val="0"/>
              </a:spcBef>
              <a:spcAft>
                <a:spcPts val="0"/>
              </a:spcAft>
              <a:buSzPts val="1900"/>
              <a:buNone/>
            </a:pPr>
            <a:r>
              <a:rPr lang="en-US" sz="2000">
                <a:solidFill>
                  <a:schemeClr val="dk1"/>
                </a:solidFill>
                <a:latin typeface="Helvetica Neue Light"/>
                <a:ea typeface="Helvetica Neue Light"/>
                <a:cs typeface="Helvetica Neue Light"/>
                <a:sym typeface="Helvetica Neue Light"/>
              </a:rPr>
              <a:t>Top qualities that define a good neighborhood:</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160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It has lots of trees</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You can move around in it without a car</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You can find essentials nearby</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It is safe. ...</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It offers easy access to medical care</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It offers a variety of housing types</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It provides a full range of public services </a:t>
            </a:r>
            <a:endParaRPr sz="2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ts val="2000"/>
              <a:buFont typeface="Helvetica Neue Light"/>
              <a:buChar char="●"/>
            </a:pPr>
            <a:r>
              <a:rPr lang="en-US" sz="2000">
                <a:solidFill>
                  <a:schemeClr val="dk1"/>
                </a:solidFill>
                <a:latin typeface="Helvetica Neue Light"/>
                <a:ea typeface="Helvetica Neue Light"/>
                <a:cs typeface="Helvetica Neue Light"/>
                <a:sym typeface="Helvetica Neue Light"/>
              </a:rPr>
              <a:t>It looks appealing</a:t>
            </a:r>
            <a:endParaRPr sz="2900">
              <a:solidFill>
                <a:schemeClr val="dk1"/>
              </a:solidFill>
              <a:latin typeface="Helvetica Neue Light"/>
              <a:ea typeface="Helvetica Neue Light"/>
              <a:cs typeface="Helvetica Neue Light"/>
              <a:sym typeface="Helvetica Neue Light"/>
            </a:endParaRPr>
          </a:p>
        </p:txBody>
      </p:sp>
      <p:sp>
        <p:nvSpPr>
          <p:cNvPr id="413" name="Google Shape;413;p46"/>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414" name="Google Shape;414;p46"/>
          <p:cNvSpPr txBox="1"/>
          <p:nvPr>
            <p:ph type="title"/>
          </p:nvPr>
        </p:nvSpPr>
        <p:spPr>
          <a:xfrm>
            <a:off x="483750" y="252592"/>
            <a:ext cx="11360700" cy="763500"/>
          </a:xfrm>
          <a:prstGeom prst="rect">
            <a:avLst/>
          </a:prstGeom>
          <a:noFill/>
          <a:ln>
            <a:noFill/>
          </a:ln>
        </p:spPr>
        <p:txBody>
          <a:bodyPr anchorCtr="0" anchor="t" bIns="124675" lIns="124675" spcFirstLastPara="1" rIns="124675" wrap="square" tIns="124675">
            <a:noAutofit/>
          </a:bodyPr>
          <a:lstStyle/>
          <a:p>
            <a:pPr indent="0" lvl="0" marL="0" rtl="0" algn="ctr">
              <a:lnSpc>
                <a:spcPct val="100000"/>
              </a:lnSpc>
              <a:spcBef>
                <a:spcPts val="0"/>
              </a:spcBef>
              <a:spcAft>
                <a:spcPts val="0"/>
              </a:spcAft>
              <a:buSzPts val="3900"/>
              <a:buNone/>
            </a:pPr>
            <a:r>
              <a:rPr b="1" lang="en-US" sz="3500">
                <a:latin typeface="Helvetica Neue"/>
                <a:ea typeface="Helvetica Neue"/>
                <a:cs typeface="Helvetica Neue"/>
                <a:sym typeface="Helvetica Neue"/>
              </a:rPr>
              <a:t>Design a Cool UHIP-</a:t>
            </a:r>
            <a:r>
              <a:rPr b="1" lang="en-US" sz="3500"/>
              <a:t>Resilient</a:t>
            </a:r>
            <a:r>
              <a:rPr b="1" lang="en-US" sz="3500">
                <a:latin typeface="Helvetica Neue"/>
                <a:ea typeface="Helvetica Neue"/>
                <a:cs typeface="Helvetica Neue"/>
                <a:sym typeface="Helvetica Neue"/>
              </a:rPr>
              <a:t> Community!</a:t>
            </a:r>
            <a:endParaRPr b="1" sz="3500">
              <a:latin typeface="Helvetica Neue"/>
              <a:ea typeface="Helvetica Neue"/>
              <a:cs typeface="Helvetica Neue"/>
              <a:sym typeface="Helvetica Neue"/>
            </a:endParaRPr>
          </a:p>
        </p:txBody>
      </p:sp>
      <p:sp>
        <p:nvSpPr>
          <p:cNvPr id="415" name="Google Shape;415;p46"/>
          <p:cNvSpPr txBox="1"/>
          <p:nvPr>
            <p:ph idx="2" type="body"/>
          </p:nvPr>
        </p:nvSpPr>
        <p:spPr>
          <a:xfrm>
            <a:off x="5671675" y="1403283"/>
            <a:ext cx="6523725" cy="4440900"/>
          </a:xfrm>
          <a:prstGeom prst="rect">
            <a:avLst/>
          </a:prstGeom>
          <a:noFill/>
          <a:ln>
            <a:noFill/>
          </a:ln>
        </p:spPr>
        <p:txBody>
          <a:bodyPr anchorCtr="0" anchor="t" bIns="124675" lIns="124675" spcFirstLastPara="1" rIns="124675" wrap="square" tIns="124675">
            <a:normAutofit fontScale="40000" lnSpcReduction="20000"/>
          </a:bodyPr>
          <a:lstStyle/>
          <a:p>
            <a:pPr indent="0" lvl="0" marL="0" rtl="0" algn="l">
              <a:lnSpc>
                <a:spcPct val="115000"/>
              </a:lnSpc>
              <a:spcBef>
                <a:spcPts val="0"/>
              </a:spcBef>
              <a:spcAft>
                <a:spcPts val="0"/>
              </a:spcAft>
              <a:buSzPct val="95000"/>
              <a:buNone/>
            </a:pPr>
            <a:r>
              <a:rPr lang="en-US" sz="5000">
                <a:solidFill>
                  <a:schemeClr val="dk1"/>
                </a:solidFill>
                <a:latin typeface="Helvetica Neue Light"/>
                <a:ea typeface="Helvetica Neue Light"/>
                <a:cs typeface="Helvetica Neue Light"/>
                <a:sym typeface="Helvetica Neue Light"/>
              </a:rPr>
              <a:t>Draw a concept map illustrating how your team would design a city neighborhood t</a:t>
            </a:r>
            <a:r>
              <a:rPr lang="en-US" sz="5000"/>
              <a:t>hat includes the</a:t>
            </a:r>
            <a:r>
              <a:rPr lang="en-US" sz="5000">
                <a:solidFill>
                  <a:schemeClr val="dk1"/>
                </a:solidFill>
                <a:latin typeface="Helvetica Neue Light"/>
                <a:ea typeface="Helvetica Neue Light"/>
                <a:cs typeface="Helvetica Neue Light"/>
                <a:sym typeface="Helvetica Neue Light"/>
              </a:rPr>
              <a:t> top qualities of an urban community </a:t>
            </a:r>
            <a:r>
              <a:rPr lang="en-US" sz="5000"/>
              <a:t>and </a:t>
            </a:r>
            <a:r>
              <a:rPr lang="en-US" sz="5000">
                <a:solidFill>
                  <a:schemeClr val="dk1"/>
                </a:solidFill>
                <a:latin typeface="Helvetica Neue Light"/>
                <a:ea typeface="Helvetica Neue Light"/>
                <a:cs typeface="Helvetica Neue Light"/>
                <a:sym typeface="Helvetica Neue Light"/>
              </a:rPr>
              <a:t>reduces UHIP impacts. </a:t>
            </a:r>
            <a:endParaRPr sz="5000">
              <a:solidFill>
                <a:schemeClr val="dk1"/>
              </a:solidFill>
              <a:latin typeface="Helvetica Neue Light"/>
              <a:ea typeface="Helvetica Neue Light"/>
              <a:cs typeface="Helvetica Neue Light"/>
              <a:sym typeface="Helvetica Neue Light"/>
            </a:endParaRPr>
          </a:p>
          <a:p>
            <a:pPr indent="0" lvl="0" marL="101600" rtl="0" algn="l">
              <a:lnSpc>
                <a:spcPct val="115000"/>
              </a:lnSpc>
              <a:spcBef>
                <a:spcPts val="1600"/>
              </a:spcBef>
              <a:spcAft>
                <a:spcPts val="0"/>
              </a:spcAft>
              <a:buClr>
                <a:schemeClr val="dk1"/>
              </a:buClr>
              <a:buSzPct val="100000"/>
              <a:buNone/>
            </a:pPr>
            <a:r>
              <a:rPr lang="en-US" sz="5000">
                <a:solidFill>
                  <a:schemeClr val="dk1"/>
                </a:solidFill>
                <a:latin typeface="Helvetica Neue Light"/>
                <a:ea typeface="Helvetica Neue Light"/>
                <a:cs typeface="Helvetica Neue Light"/>
                <a:sym typeface="Helvetica Neue Light"/>
              </a:rPr>
              <a:t>In your sketch, include the following items:</a:t>
            </a:r>
            <a:endParaRPr sz="5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ct val="100000"/>
              <a:buFont typeface="Helvetica Neue Light"/>
              <a:buChar char="●"/>
            </a:pPr>
            <a:r>
              <a:rPr lang="en-US" sz="5000">
                <a:solidFill>
                  <a:schemeClr val="dk1"/>
                </a:solidFill>
                <a:latin typeface="Helvetica Neue Light"/>
                <a:ea typeface="Helvetica Neue Light"/>
                <a:cs typeface="Helvetica Neue Light"/>
                <a:sym typeface="Helvetica Neue Light"/>
              </a:rPr>
              <a:t>Housing Options</a:t>
            </a:r>
            <a:endParaRPr sz="5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ct val="100000"/>
              <a:buFont typeface="Helvetica Neue Light"/>
              <a:buChar char="●"/>
            </a:pPr>
            <a:r>
              <a:rPr lang="en-US" sz="5000">
                <a:solidFill>
                  <a:schemeClr val="dk1"/>
                </a:solidFill>
                <a:latin typeface="Helvetica Neue Light"/>
                <a:ea typeface="Helvetica Neue Light"/>
                <a:cs typeface="Helvetica Neue Light"/>
                <a:sym typeface="Helvetica Neue Light"/>
              </a:rPr>
              <a:t>Greenspaces &amp; Recreation Areas (parks, trees, water, etc.)</a:t>
            </a:r>
            <a:endParaRPr sz="5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ct val="100000"/>
              <a:buFont typeface="Helvetica Neue Light"/>
              <a:buChar char="●"/>
            </a:pPr>
            <a:r>
              <a:rPr lang="en-US" sz="5000">
                <a:solidFill>
                  <a:schemeClr val="dk1"/>
                </a:solidFill>
                <a:latin typeface="Helvetica Neue Light"/>
                <a:ea typeface="Helvetica Neue Light"/>
                <a:cs typeface="Helvetica Neue Light"/>
                <a:sym typeface="Helvetica Neue Light"/>
              </a:rPr>
              <a:t>Schools</a:t>
            </a:r>
            <a:endParaRPr sz="5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ct val="100000"/>
              <a:buFont typeface="Helvetica Neue Light"/>
              <a:buChar char="●"/>
            </a:pPr>
            <a:r>
              <a:rPr lang="en-US" sz="5000">
                <a:solidFill>
                  <a:schemeClr val="dk1"/>
                </a:solidFill>
                <a:latin typeface="Helvetica Neue Light"/>
                <a:ea typeface="Helvetica Neue Light"/>
                <a:cs typeface="Helvetica Neue Light"/>
                <a:sym typeface="Helvetica Neue Light"/>
              </a:rPr>
              <a:t>Hospital/Medical Center</a:t>
            </a:r>
            <a:endParaRPr sz="5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ct val="100000"/>
              <a:buFont typeface="Helvetica Neue Light"/>
              <a:buChar char="●"/>
            </a:pPr>
            <a:r>
              <a:rPr lang="en-US" sz="5000">
                <a:solidFill>
                  <a:schemeClr val="dk1"/>
                </a:solidFill>
                <a:latin typeface="Helvetica Neue Light"/>
                <a:ea typeface="Helvetica Neue Light"/>
                <a:cs typeface="Helvetica Neue Light"/>
                <a:sym typeface="Helvetica Neue Light"/>
              </a:rPr>
              <a:t>Roads &amp; Transportation Options</a:t>
            </a:r>
            <a:endParaRPr sz="5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ct val="100000"/>
              <a:buFont typeface="Helvetica Neue Light"/>
              <a:buChar char="●"/>
            </a:pPr>
            <a:r>
              <a:rPr lang="en-US" sz="5000">
                <a:solidFill>
                  <a:schemeClr val="dk1"/>
                </a:solidFill>
                <a:latin typeface="Helvetica Neue Light"/>
                <a:ea typeface="Helvetica Neue Light"/>
                <a:cs typeface="Helvetica Neue Light"/>
                <a:sym typeface="Helvetica Neue Light"/>
              </a:rPr>
              <a:t>Shopping &amp; Entertainment Areas</a:t>
            </a:r>
            <a:endParaRPr sz="5000">
              <a:solidFill>
                <a:schemeClr val="dk1"/>
              </a:solidFill>
              <a:latin typeface="Helvetica Neue Light"/>
              <a:ea typeface="Helvetica Neue Light"/>
              <a:cs typeface="Helvetica Neue Light"/>
              <a:sym typeface="Helvetica Neue Light"/>
            </a:endParaRPr>
          </a:p>
          <a:p>
            <a:pPr indent="-355600" lvl="0" marL="457200" rtl="0" algn="l">
              <a:lnSpc>
                <a:spcPct val="115000"/>
              </a:lnSpc>
              <a:spcBef>
                <a:spcPts val="0"/>
              </a:spcBef>
              <a:spcAft>
                <a:spcPts val="0"/>
              </a:spcAft>
              <a:buClr>
                <a:schemeClr val="dk1"/>
              </a:buClr>
              <a:buSzPct val="100000"/>
              <a:buFont typeface="Helvetica Neue Light"/>
              <a:buChar char="●"/>
            </a:pPr>
            <a:r>
              <a:rPr lang="en-US" sz="5000">
                <a:solidFill>
                  <a:schemeClr val="dk1"/>
                </a:solidFill>
                <a:latin typeface="Helvetica Neue Light"/>
                <a:ea typeface="Helvetica Neue Light"/>
                <a:cs typeface="Helvetica Neue Light"/>
                <a:sym typeface="Helvetica Neue Light"/>
              </a:rPr>
              <a:t>Suggest building materials (types &amp; color)</a:t>
            </a:r>
            <a:endParaRPr sz="50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1600"/>
              </a:spcBef>
              <a:spcAft>
                <a:spcPts val="1600"/>
              </a:spcAft>
              <a:buSzPct val="250000"/>
              <a:buNone/>
            </a:pPr>
            <a:r>
              <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cxnSp>
        <p:nvCxnSpPr>
          <p:cNvPr id="420" name="Google Shape;420;p47"/>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421" name="Google Shape;421;p47"/>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422" name="Google Shape;422;p47"/>
          <p:cNvSpPr txBox="1"/>
          <p:nvPr>
            <p:ph type="title"/>
          </p:nvPr>
        </p:nvSpPr>
        <p:spPr>
          <a:xfrm>
            <a:off x="84000" y="425600"/>
            <a:ext cx="11947800" cy="1007700"/>
          </a:xfrm>
          <a:prstGeom prst="rect">
            <a:avLst/>
          </a:prstGeom>
          <a:noFill/>
          <a:ln>
            <a:noFill/>
          </a:ln>
        </p:spPr>
        <p:txBody>
          <a:bodyPr anchorCtr="0" anchor="b" bIns="124675" lIns="124675" spcFirstLastPara="1" rIns="124675" wrap="square" tIns="124675">
            <a:noAutofit/>
          </a:bodyPr>
          <a:lstStyle/>
          <a:p>
            <a:pPr indent="0" lvl="0" marL="0" rtl="0" algn="ctr">
              <a:lnSpc>
                <a:spcPct val="100000"/>
              </a:lnSpc>
              <a:spcBef>
                <a:spcPts val="0"/>
              </a:spcBef>
              <a:spcAft>
                <a:spcPts val="0"/>
              </a:spcAft>
              <a:buSzPts val="990"/>
              <a:buNone/>
            </a:pPr>
            <a:r>
              <a:rPr b="1" lang="en-US" sz="3500">
                <a:latin typeface="Helvetica Neue"/>
                <a:ea typeface="Helvetica Neue"/>
                <a:cs typeface="Helvetica Neue"/>
                <a:sym typeface="Helvetica Neue"/>
              </a:rPr>
              <a:t>Cool UHIP-</a:t>
            </a:r>
            <a:r>
              <a:rPr b="1" lang="en-US" sz="3500"/>
              <a:t>Resilient</a:t>
            </a:r>
            <a:r>
              <a:rPr b="1" lang="en-US" sz="3500">
                <a:latin typeface="Helvetica Neue"/>
                <a:ea typeface="Helvetica Neue"/>
                <a:cs typeface="Helvetica Neue"/>
                <a:sym typeface="Helvetica Neue"/>
              </a:rPr>
              <a:t> Community Design Presentations</a:t>
            </a:r>
            <a:endParaRPr b="1" sz="3500">
              <a:latin typeface="Helvetica Neue"/>
              <a:ea typeface="Helvetica Neue"/>
              <a:cs typeface="Helvetica Neue"/>
              <a:sym typeface="Helvetica Neue"/>
            </a:endParaRPr>
          </a:p>
          <a:p>
            <a:pPr indent="0" lvl="0" marL="0" rtl="0" algn="l">
              <a:lnSpc>
                <a:spcPct val="100000"/>
              </a:lnSpc>
              <a:spcBef>
                <a:spcPts val="0"/>
              </a:spcBef>
              <a:spcAft>
                <a:spcPts val="0"/>
              </a:spcAft>
              <a:buSzPts val="990"/>
              <a:buNone/>
            </a:pPr>
            <a:r>
              <a:t/>
            </a:r>
            <a:endParaRPr sz="2970"/>
          </a:p>
        </p:txBody>
      </p:sp>
      <p:sp>
        <p:nvSpPr>
          <p:cNvPr id="423" name="Google Shape;423;p47"/>
          <p:cNvSpPr txBox="1"/>
          <p:nvPr>
            <p:ph idx="1" type="body"/>
          </p:nvPr>
        </p:nvSpPr>
        <p:spPr>
          <a:xfrm>
            <a:off x="83250" y="1789425"/>
            <a:ext cx="6449100" cy="4163025"/>
          </a:xfrm>
          <a:prstGeom prst="rect">
            <a:avLst/>
          </a:prstGeom>
          <a:noFill/>
          <a:ln>
            <a:noFill/>
          </a:ln>
        </p:spPr>
        <p:txBody>
          <a:bodyPr anchorCtr="0" anchor="t" bIns="124675" lIns="124675" spcFirstLastPara="1" rIns="124675" wrap="square" tIns="124675">
            <a:normAutofit/>
          </a:bodyPr>
          <a:lstStyle/>
          <a:p>
            <a:pPr indent="-400050" lvl="0" marL="457200" rtl="0" algn="l">
              <a:lnSpc>
                <a:spcPct val="110000"/>
              </a:lnSpc>
              <a:spcBef>
                <a:spcPts val="1000"/>
              </a:spcBef>
              <a:spcAft>
                <a:spcPts val="0"/>
              </a:spcAft>
              <a:buClr>
                <a:schemeClr val="dk1"/>
              </a:buClr>
              <a:buSzPts val="2700"/>
              <a:buFont typeface="Helvetica Neue Light"/>
              <a:buAutoNum type="arabicPeriod"/>
            </a:pPr>
            <a:r>
              <a:rPr lang="en-US" sz="2000">
                <a:solidFill>
                  <a:schemeClr val="dk1"/>
                </a:solidFill>
                <a:latin typeface="Helvetica Neue Light"/>
                <a:ea typeface="Helvetica Neue Light"/>
                <a:cs typeface="Helvetica Neue Light"/>
                <a:sym typeface="Helvetica Neue Light"/>
              </a:rPr>
              <a:t>Give an overall description how your team decided on the layout of your community.</a:t>
            </a:r>
            <a:endParaRPr sz="2000">
              <a:solidFill>
                <a:schemeClr val="dk1"/>
              </a:solidFill>
              <a:latin typeface="Helvetica Neue Light"/>
              <a:ea typeface="Helvetica Neue Light"/>
              <a:cs typeface="Helvetica Neue Light"/>
              <a:sym typeface="Helvetica Neue Light"/>
            </a:endParaRPr>
          </a:p>
          <a:p>
            <a:pPr indent="-400050" lvl="0" marL="457200" rtl="0" algn="l">
              <a:lnSpc>
                <a:spcPct val="110000"/>
              </a:lnSpc>
              <a:spcBef>
                <a:spcPts val="500"/>
              </a:spcBef>
              <a:spcAft>
                <a:spcPts val="0"/>
              </a:spcAft>
              <a:buClr>
                <a:schemeClr val="dk1"/>
              </a:buClr>
              <a:buSzPts val="2700"/>
              <a:buFont typeface="Helvetica Neue Light"/>
              <a:buAutoNum type="arabicPeriod"/>
            </a:pPr>
            <a:r>
              <a:rPr lang="en-US" sz="2000">
                <a:solidFill>
                  <a:schemeClr val="dk1"/>
                </a:solidFill>
                <a:latin typeface="Helvetica Neue Light"/>
                <a:ea typeface="Helvetica Neue Light"/>
                <a:cs typeface="Helvetica Neue Light"/>
                <a:sym typeface="Helvetica Neue Light"/>
              </a:rPr>
              <a:t>Explain each of the features/parts of your community.</a:t>
            </a:r>
            <a:endParaRPr/>
          </a:p>
          <a:p>
            <a:pPr indent="-400050" lvl="0" marL="457200" rtl="0" algn="l">
              <a:lnSpc>
                <a:spcPct val="110000"/>
              </a:lnSpc>
              <a:spcBef>
                <a:spcPts val="500"/>
              </a:spcBef>
              <a:spcAft>
                <a:spcPts val="0"/>
              </a:spcAft>
              <a:buClr>
                <a:schemeClr val="dk1"/>
              </a:buClr>
              <a:buSzPts val="2700"/>
              <a:buAutoNum type="arabicPeriod"/>
            </a:pPr>
            <a:r>
              <a:rPr lang="en-US" sz="2000">
                <a:solidFill>
                  <a:schemeClr val="dk1"/>
                </a:solidFill>
                <a:latin typeface="Helvetica Neue Light"/>
                <a:ea typeface="Helvetica Neue Light"/>
                <a:cs typeface="Helvetica Neue Light"/>
                <a:sym typeface="Helvetica Neue Light"/>
              </a:rPr>
              <a:t>Explain how each of the features/parts contribute to reducing UHIP impacts in your community</a:t>
            </a:r>
            <a:endParaRPr/>
          </a:p>
          <a:p>
            <a:pPr indent="-400050" lvl="0" marL="457200" rtl="0" algn="l">
              <a:lnSpc>
                <a:spcPct val="110000"/>
              </a:lnSpc>
              <a:spcBef>
                <a:spcPts val="500"/>
              </a:spcBef>
              <a:spcAft>
                <a:spcPts val="0"/>
              </a:spcAft>
              <a:buClr>
                <a:schemeClr val="dk1"/>
              </a:buClr>
              <a:buSzPts val="2700"/>
              <a:buAutoNum type="arabicPeriod"/>
            </a:pPr>
            <a:r>
              <a:rPr lang="en-US" sz="2000">
                <a:solidFill>
                  <a:schemeClr val="dk1"/>
                </a:solidFill>
                <a:latin typeface="Helvetica Neue Light"/>
                <a:ea typeface="Helvetica Neue Light"/>
                <a:cs typeface="Helvetica Neue Light"/>
                <a:sym typeface="Helvetica Neue Light"/>
              </a:rPr>
              <a:t>Audience Q&amp;A and feedback on your Cool UHIP-Proof Community Design</a:t>
            </a:r>
            <a:endParaRPr/>
          </a:p>
          <a:p>
            <a:pPr indent="-228600" lvl="0" marL="457200" rtl="0" algn="l">
              <a:lnSpc>
                <a:spcPct val="110000"/>
              </a:lnSpc>
              <a:spcBef>
                <a:spcPts val="500"/>
              </a:spcBef>
              <a:spcAft>
                <a:spcPts val="500"/>
              </a:spcAft>
              <a:buClr>
                <a:schemeClr val="dk1"/>
              </a:buClr>
              <a:buSzPts val="2700"/>
              <a:buFont typeface="Helvetica Neue Light"/>
              <a:buNone/>
            </a:pPr>
            <a:r>
              <a:t/>
            </a:r>
            <a:endParaRPr sz="2000">
              <a:solidFill>
                <a:schemeClr val="dk1"/>
              </a:solidFill>
              <a:latin typeface="Helvetica Neue Light"/>
              <a:ea typeface="Helvetica Neue Light"/>
              <a:cs typeface="Helvetica Neue Light"/>
              <a:sym typeface="Helvetica Neue Light"/>
            </a:endParaRPr>
          </a:p>
        </p:txBody>
      </p:sp>
      <p:sp>
        <p:nvSpPr>
          <p:cNvPr id="424" name="Google Shape;424;p47"/>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425" name="Google Shape;425;p47"/>
          <p:cNvPicPr preferRelativeResize="0"/>
          <p:nvPr>
            <p:ph idx="2" type="pic"/>
          </p:nvPr>
        </p:nvPicPr>
        <p:blipFill rotWithShape="1">
          <a:blip r:embed="rId3">
            <a:alphaModFix/>
          </a:blip>
          <a:srcRect b="0" l="16750" r="16750" t="0"/>
          <a:stretch/>
        </p:blipFill>
        <p:spPr>
          <a:xfrm>
            <a:off x="6498700" y="861515"/>
            <a:ext cx="5659670" cy="50342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8"/>
          <p:cNvSpPr txBox="1"/>
          <p:nvPr>
            <p:ph type="title"/>
          </p:nvPr>
        </p:nvSpPr>
        <p:spPr>
          <a:xfrm>
            <a:off x="1879600" y="183988"/>
            <a:ext cx="9406500" cy="803400"/>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100000"/>
              </a:lnSpc>
              <a:spcBef>
                <a:spcPts val="0"/>
              </a:spcBef>
              <a:spcAft>
                <a:spcPts val="0"/>
              </a:spcAft>
              <a:buClr>
                <a:schemeClr val="lt1"/>
              </a:buClr>
              <a:buSzPct val="100000"/>
              <a:buFont typeface="Avenir"/>
              <a:buNone/>
            </a:pPr>
            <a:br>
              <a:rPr lang="en-US" sz="4000"/>
            </a:br>
            <a:r>
              <a:rPr lang="en-US" sz="4000"/>
              <a:t>Rover UHIP Engineering Reflections</a:t>
            </a:r>
            <a:endParaRPr/>
          </a:p>
        </p:txBody>
      </p:sp>
      <p:sp>
        <p:nvSpPr>
          <p:cNvPr id="431" name="Google Shape;431;p48"/>
          <p:cNvSpPr txBox="1"/>
          <p:nvPr>
            <p:ph idx="1" type="body"/>
          </p:nvPr>
        </p:nvSpPr>
        <p:spPr>
          <a:xfrm>
            <a:off x="4313411" y="1425400"/>
            <a:ext cx="3611400" cy="6909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accent2"/>
              </a:buClr>
              <a:buSzPts val="2400"/>
              <a:buNone/>
            </a:pPr>
            <a:r>
              <a:rPr lang="en-US" sz="2700"/>
              <a:t>Rover Exploration</a:t>
            </a:r>
            <a:endParaRPr sz="2700"/>
          </a:p>
        </p:txBody>
      </p:sp>
      <p:sp>
        <p:nvSpPr>
          <p:cNvPr id="432" name="Google Shape;432;p48"/>
          <p:cNvSpPr txBox="1"/>
          <p:nvPr>
            <p:ph idx="2" type="body"/>
          </p:nvPr>
        </p:nvSpPr>
        <p:spPr>
          <a:xfrm>
            <a:off x="4313300" y="2131425"/>
            <a:ext cx="3611400" cy="3832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10000"/>
              </a:lnSpc>
              <a:spcBef>
                <a:spcPts val="0"/>
              </a:spcBef>
              <a:spcAft>
                <a:spcPts val="0"/>
              </a:spcAft>
              <a:buSzPts val="2000"/>
              <a:buChar char="•"/>
            </a:pPr>
            <a:r>
              <a:rPr lang="en-US"/>
              <a:t>Where do you think the rovers can be used to explore surface temperatures in your own neighborhood?</a:t>
            </a:r>
            <a:endParaRPr/>
          </a:p>
          <a:p>
            <a:pPr indent="-228600" lvl="0" marL="228600" marR="0" rtl="0" algn="l">
              <a:lnSpc>
                <a:spcPct val="110000"/>
              </a:lnSpc>
              <a:spcBef>
                <a:spcPts val="500"/>
              </a:spcBef>
              <a:spcAft>
                <a:spcPts val="0"/>
              </a:spcAft>
              <a:buSzPts val="2000"/>
              <a:buChar char="•"/>
            </a:pPr>
            <a:r>
              <a:rPr lang="en-US"/>
              <a:t>What design ideas do you have to make your </a:t>
            </a:r>
            <a:r>
              <a:rPr lang="en-US"/>
              <a:t>own neighborhood cooler in summer? Warmer in winter?</a:t>
            </a:r>
            <a:endParaRPr/>
          </a:p>
          <a:p>
            <a:pPr indent="-228600" lvl="0" marL="228600" marR="0" rtl="0" algn="l">
              <a:lnSpc>
                <a:spcPct val="110000"/>
              </a:lnSpc>
              <a:spcBef>
                <a:spcPts val="500"/>
              </a:spcBef>
              <a:spcAft>
                <a:spcPts val="500"/>
              </a:spcAft>
              <a:buSzPts val="2000"/>
              <a:buChar char="•"/>
            </a:pPr>
            <a:r>
              <a:rPr lang="en-US"/>
              <a:t>Do you have any ideas to improve the rover design?</a:t>
            </a:r>
            <a:endParaRPr/>
          </a:p>
        </p:txBody>
      </p:sp>
      <p:sp>
        <p:nvSpPr>
          <p:cNvPr id="433" name="Google Shape;433;p48"/>
          <p:cNvSpPr txBox="1"/>
          <p:nvPr>
            <p:ph idx="3" type="body"/>
          </p:nvPr>
        </p:nvSpPr>
        <p:spPr>
          <a:xfrm>
            <a:off x="457375" y="1425390"/>
            <a:ext cx="3611400" cy="6909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accent2"/>
              </a:buClr>
              <a:buSzPts val="2400"/>
              <a:buNone/>
            </a:pPr>
            <a:r>
              <a:rPr lang="en-US" sz="2700"/>
              <a:t>Data Analysis</a:t>
            </a:r>
            <a:endParaRPr sz="2700"/>
          </a:p>
        </p:txBody>
      </p:sp>
      <p:sp>
        <p:nvSpPr>
          <p:cNvPr id="434" name="Google Shape;434;p48"/>
          <p:cNvSpPr txBox="1"/>
          <p:nvPr>
            <p:ph idx="4" type="body"/>
          </p:nvPr>
        </p:nvSpPr>
        <p:spPr>
          <a:xfrm>
            <a:off x="457375" y="2131401"/>
            <a:ext cx="3611400" cy="3786000"/>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SzPts val="2000"/>
              <a:buChar char="•"/>
            </a:pPr>
            <a:r>
              <a:rPr lang="en-US"/>
              <a:t>Why are the temperatures in built vs natural environments different?</a:t>
            </a:r>
            <a:endParaRPr/>
          </a:p>
          <a:p>
            <a:pPr indent="-228600" lvl="0" marL="228600" rtl="0" algn="l">
              <a:lnSpc>
                <a:spcPct val="110000"/>
              </a:lnSpc>
              <a:spcBef>
                <a:spcPts val="500"/>
              </a:spcBef>
              <a:spcAft>
                <a:spcPts val="0"/>
              </a:spcAft>
              <a:buSzPts val="2000"/>
              <a:buChar char="•"/>
            </a:pPr>
            <a:r>
              <a:rPr lang="en-US"/>
              <a:t>Which areas have the warmest temperatures in your neighborhood design? Why?</a:t>
            </a:r>
            <a:endParaRPr/>
          </a:p>
          <a:p>
            <a:pPr indent="-228600" lvl="0" marL="228600" rtl="0" algn="l">
              <a:lnSpc>
                <a:spcPct val="110000"/>
              </a:lnSpc>
              <a:spcBef>
                <a:spcPts val="500"/>
              </a:spcBef>
              <a:spcAft>
                <a:spcPts val="500"/>
              </a:spcAft>
              <a:buSzPts val="2000"/>
              <a:buChar char="•"/>
            </a:pPr>
            <a:r>
              <a:rPr lang="en-US"/>
              <a:t>Which areas have the coolest temperatures in your neighborhood design? Why?</a:t>
            </a:r>
            <a:endParaRPr/>
          </a:p>
        </p:txBody>
      </p:sp>
      <p:sp>
        <p:nvSpPr>
          <p:cNvPr id="435" name="Google Shape;435;p48"/>
          <p:cNvSpPr txBox="1"/>
          <p:nvPr>
            <p:ph idx="5" type="body"/>
          </p:nvPr>
        </p:nvSpPr>
        <p:spPr>
          <a:xfrm>
            <a:off x="8169422" y="1425400"/>
            <a:ext cx="3611400" cy="6909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accent2"/>
              </a:buClr>
              <a:buSzPts val="2400"/>
              <a:buNone/>
            </a:pPr>
            <a:r>
              <a:rPr lang="en-US" sz="2700"/>
              <a:t>Share Your Feedback</a:t>
            </a:r>
            <a:endParaRPr sz="2700"/>
          </a:p>
        </p:txBody>
      </p:sp>
      <p:sp>
        <p:nvSpPr>
          <p:cNvPr id="436" name="Google Shape;436;p48"/>
          <p:cNvSpPr txBox="1"/>
          <p:nvPr>
            <p:ph idx="6" type="body"/>
          </p:nvPr>
        </p:nvSpPr>
        <p:spPr>
          <a:xfrm>
            <a:off x="8169425" y="2131425"/>
            <a:ext cx="3611400" cy="3786000"/>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SzPts val="2000"/>
              <a:buChar char="•"/>
            </a:pPr>
            <a:r>
              <a:rPr lang="en-US"/>
              <a:t>What did you enjoy about the rover UHIP workshop? </a:t>
            </a:r>
            <a:endParaRPr/>
          </a:p>
          <a:p>
            <a:pPr indent="-228600" lvl="0" marL="228600" rtl="0" algn="l">
              <a:lnSpc>
                <a:spcPct val="110000"/>
              </a:lnSpc>
              <a:spcBef>
                <a:spcPts val="500"/>
              </a:spcBef>
              <a:spcAft>
                <a:spcPts val="0"/>
              </a:spcAft>
              <a:buClr>
                <a:schemeClr val="dk1"/>
              </a:buClr>
              <a:buSzPts val="2000"/>
              <a:buChar char="•"/>
            </a:pPr>
            <a:r>
              <a:rPr lang="en-US"/>
              <a:t>What was challenging about the rover UHIP workshop?</a:t>
            </a:r>
            <a:endParaRPr/>
          </a:p>
          <a:p>
            <a:pPr indent="-228600" lvl="0" marL="228600" rtl="0" algn="l">
              <a:lnSpc>
                <a:spcPct val="110000"/>
              </a:lnSpc>
              <a:spcBef>
                <a:spcPts val="500"/>
              </a:spcBef>
              <a:spcAft>
                <a:spcPts val="500"/>
              </a:spcAft>
              <a:buClr>
                <a:schemeClr val="dk1"/>
              </a:buClr>
              <a:buSzPts val="2000"/>
              <a:buChar char="•"/>
            </a:pPr>
            <a:r>
              <a:rPr lang="en-US"/>
              <a:t>Do you have any other ideas to share or questions you’d like to ask?</a:t>
            </a:r>
            <a:endParaRPr/>
          </a:p>
        </p:txBody>
      </p:sp>
      <p:sp>
        <p:nvSpPr>
          <p:cNvPr id="437" name="Google Shape;437;p48"/>
          <p:cNvSpPr txBox="1"/>
          <p:nvPr>
            <p:ph idx="12" type="sldNum"/>
          </p:nvPr>
        </p:nvSpPr>
        <p:spPr>
          <a:xfrm>
            <a:off x="11365992" y="6356350"/>
            <a:ext cx="630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50"/>
              <a:buFont typeface="Avenir"/>
              <a:buNone/>
            </a:pPr>
            <a:fld id="{00000000-1234-1234-1234-123412341234}" type="slidenum">
              <a:rPr b="0" i="0" lang="en-US" sz="1050" u="none" cap="none" strike="noStrike">
                <a:solidFill>
                  <a:srgbClr val="000000"/>
                </a:solidFill>
                <a:latin typeface="Avenir"/>
                <a:ea typeface="Avenir"/>
                <a:cs typeface="Avenir"/>
                <a:sym typeface="Avenir"/>
              </a:rPr>
              <a:t>‹#›</a:t>
            </a:fld>
            <a:endParaRPr b="0" i="0" sz="1050" u="none" cap="none" strike="noStrike">
              <a:solidFill>
                <a:srgbClr val="000000"/>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cxnSp>
        <p:nvCxnSpPr>
          <p:cNvPr id="442" name="Google Shape;442;p49"/>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443" name="Google Shape;443;p49"/>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444" name="Google Shape;444;p49"/>
          <p:cNvSpPr txBox="1"/>
          <p:nvPr>
            <p:ph type="title"/>
          </p:nvPr>
        </p:nvSpPr>
        <p:spPr>
          <a:xfrm>
            <a:off x="415600" y="1683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TerraROVER Races!</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a:p>
            <a:pPr indent="0" lvl="0" marL="0" rtl="0" algn="ctr">
              <a:lnSpc>
                <a:spcPct val="100000"/>
              </a:lnSpc>
              <a:spcBef>
                <a:spcPts val="0"/>
              </a:spcBef>
              <a:spcAft>
                <a:spcPts val="0"/>
              </a:spcAft>
              <a:buSzPct val="117117"/>
              <a:buNone/>
            </a:pPr>
            <a:r>
              <a:t/>
            </a:r>
            <a:endParaRPr b="1">
              <a:latin typeface="Helvetica Neue"/>
              <a:ea typeface="Helvetica Neue"/>
              <a:cs typeface="Helvetica Neue"/>
              <a:sym typeface="Helvetica Neue"/>
            </a:endParaRPr>
          </a:p>
        </p:txBody>
      </p:sp>
      <p:sp>
        <p:nvSpPr>
          <p:cNvPr id="445" name="Google Shape;445;p49"/>
          <p:cNvSpPr txBox="1"/>
          <p:nvPr>
            <p:ph idx="1" type="body"/>
          </p:nvPr>
        </p:nvSpPr>
        <p:spPr>
          <a:xfrm>
            <a:off x="373050" y="967175"/>
            <a:ext cx="11442300" cy="4555200"/>
          </a:xfrm>
          <a:prstGeom prst="rect">
            <a:avLst/>
          </a:prstGeom>
          <a:noFill/>
          <a:ln>
            <a:noFill/>
          </a:ln>
        </p:spPr>
        <p:txBody>
          <a:bodyPr anchorCtr="0" anchor="t" bIns="124675" lIns="124675" spcFirstLastPara="1" rIns="124675" wrap="square" tIns="124675">
            <a:normAutofit/>
          </a:bodyPr>
          <a:lstStyle/>
          <a:p>
            <a:pPr indent="-342900" lvl="0" marL="342900" rtl="0" algn="l">
              <a:lnSpc>
                <a:spcPct val="110000"/>
              </a:lnSpc>
              <a:spcBef>
                <a:spcPts val="1000"/>
              </a:spcBef>
              <a:spcAft>
                <a:spcPts val="0"/>
              </a:spcAft>
              <a:buSzPts val="2400"/>
              <a:buChar char="●"/>
            </a:pPr>
            <a:r>
              <a:rPr lang="en-US" sz="2500"/>
              <a:t>Rover </a:t>
            </a:r>
            <a:r>
              <a:rPr lang="en-US" sz="2500">
                <a:solidFill>
                  <a:schemeClr val="dk1"/>
                </a:solidFill>
                <a:latin typeface="Helvetica Neue Light"/>
                <a:ea typeface="Helvetica Neue Light"/>
                <a:cs typeface="Helvetica Neue Light"/>
                <a:sym typeface="Helvetica Neue Light"/>
              </a:rPr>
              <a:t>Drag Race</a:t>
            </a:r>
            <a:endParaRPr sz="2500">
              <a:solidFill>
                <a:schemeClr val="dk1"/>
              </a:solidFill>
              <a:latin typeface="Helvetica Neue Light"/>
              <a:ea typeface="Helvetica Neue Light"/>
              <a:cs typeface="Helvetica Neue Light"/>
              <a:sym typeface="Helvetica Neue Light"/>
            </a:endParaRPr>
          </a:p>
          <a:p>
            <a:pPr indent="-342900" lvl="0" marL="342900" rtl="0" algn="l">
              <a:lnSpc>
                <a:spcPct val="110000"/>
              </a:lnSpc>
              <a:spcBef>
                <a:spcPts val="1000"/>
              </a:spcBef>
              <a:spcAft>
                <a:spcPts val="0"/>
              </a:spcAft>
              <a:buSzPts val="2400"/>
              <a:buChar char="●"/>
            </a:pPr>
            <a:r>
              <a:rPr lang="en-US" sz="2500"/>
              <a:t>Rover </a:t>
            </a:r>
            <a:r>
              <a:rPr lang="en-US" sz="2500">
                <a:solidFill>
                  <a:schemeClr val="dk1"/>
                </a:solidFill>
                <a:latin typeface="Helvetica Neue Light"/>
                <a:ea typeface="Helvetica Neue Light"/>
                <a:cs typeface="Helvetica Neue Light"/>
                <a:sym typeface="Helvetica Neue Light"/>
              </a:rPr>
              <a:t>Obstacle Course</a:t>
            </a:r>
            <a:endParaRPr sz="2500">
              <a:solidFill>
                <a:schemeClr val="dk1"/>
              </a:solidFill>
              <a:latin typeface="Helvetica Neue Light"/>
              <a:ea typeface="Helvetica Neue Light"/>
              <a:cs typeface="Helvetica Neue Light"/>
              <a:sym typeface="Helvetica Neue Light"/>
            </a:endParaRPr>
          </a:p>
          <a:p>
            <a:pPr indent="0" lvl="0" marL="0" rtl="0" algn="l">
              <a:lnSpc>
                <a:spcPct val="110000"/>
              </a:lnSpc>
              <a:spcBef>
                <a:spcPts val="1000"/>
              </a:spcBef>
              <a:spcAft>
                <a:spcPts val="0"/>
              </a:spcAft>
              <a:buSzPts val="2400"/>
              <a:buNone/>
            </a:pPr>
            <a:r>
              <a:t/>
            </a:r>
            <a:endParaRPr sz="4132">
              <a:solidFill>
                <a:schemeClr val="dk1"/>
              </a:solidFill>
              <a:latin typeface="Helvetica Neue Light"/>
              <a:ea typeface="Helvetica Neue Light"/>
              <a:cs typeface="Helvetica Neue Light"/>
              <a:sym typeface="Helvetica Neue Light"/>
            </a:endParaRPr>
          </a:p>
          <a:p>
            <a:pPr indent="0" lvl="0" marL="508000" marR="0" rtl="0" algn="l">
              <a:lnSpc>
                <a:spcPct val="100000"/>
              </a:lnSpc>
              <a:spcBef>
                <a:spcPts val="1300"/>
              </a:spcBef>
              <a:spcAft>
                <a:spcPts val="0"/>
              </a:spcAft>
              <a:buSzPts val="2400"/>
              <a:buNone/>
            </a:pPr>
            <a:r>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0"/>
              </a:spcAft>
              <a:buSzPts val="2400"/>
              <a:buNone/>
            </a:pPr>
            <a:r>
              <a:rPr lang="en-US" sz="3300">
                <a:solidFill>
                  <a:schemeClr val="dk1"/>
                </a:solidFill>
                <a:latin typeface="Helvetica Neue Light"/>
                <a:ea typeface="Helvetica Neue Light"/>
                <a:cs typeface="Helvetica Neue Light"/>
                <a:sym typeface="Helvetica Neue Light"/>
              </a:rPr>
              <a:t>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ts val="2400"/>
              <a:buNone/>
            </a:pPr>
            <a:r>
              <a:t/>
            </a:r>
            <a:endParaRPr sz="3300">
              <a:solidFill>
                <a:schemeClr val="dk1"/>
              </a:solidFill>
              <a:latin typeface="Helvetica Neue Light"/>
              <a:ea typeface="Helvetica Neue Light"/>
              <a:cs typeface="Helvetica Neue Light"/>
              <a:sym typeface="Helvetica Neue Light"/>
            </a:endParaRPr>
          </a:p>
        </p:txBody>
      </p:sp>
      <p:pic>
        <p:nvPicPr>
          <p:cNvPr descr="Official waving checkered flag" id="446" name="Google Shape;446;p49"/>
          <p:cNvPicPr preferRelativeResize="0"/>
          <p:nvPr>
            <p:ph idx="2" type="pic"/>
          </p:nvPr>
        </p:nvPicPr>
        <p:blipFill rotWithShape="1">
          <a:blip r:embed="rId3">
            <a:alphaModFix/>
          </a:blip>
          <a:srcRect b="15024" l="0" r="0" t="15030"/>
          <a:stretch/>
        </p:blipFill>
        <p:spPr>
          <a:xfrm>
            <a:off x="5445100" y="2627050"/>
            <a:ext cx="6373801" cy="2901498"/>
          </a:xfrm>
          <a:prstGeom prst="rect">
            <a:avLst/>
          </a:prstGeom>
          <a:noFill/>
          <a:ln>
            <a:noFill/>
          </a:ln>
        </p:spPr>
      </p:pic>
      <p:pic>
        <p:nvPicPr>
          <p:cNvPr descr="A toy car with wheels and wires&#10;&#10;AI-generated content may be incorrect." id="447" name="Google Shape;447;p49"/>
          <p:cNvPicPr preferRelativeResize="0"/>
          <p:nvPr/>
        </p:nvPicPr>
        <p:blipFill rotWithShape="1">
          <a:blip r:embed="rId4">
            <a:alphaModFix/>
          </a:blip>
          <a:srcRect b="0" l="0" r="0" t="0"/>
          <a:stretch/>
        </p:blipFill>
        <p:spPr>
          <a:xfrm>
            <a:off x="419641" y="2629216"/>
            <a:ext cx="4778571" cy="2900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0"/>
          <p:cNvSpPr txBox="1"/>
          <p:nvPr>
            <p:ph idx="12" type="sldNum"/>
          </p:nvPr>
        </p:nvSpPr>
        <p:spPr>
          <a:xfrm>
            <a:off x="11296610" y="6217622"/>
            <a:ext cx="731700" cy="524700"/>
          </a:xfrm>
          <a:prstGeom prst="rect">
            <a:avLst/>
          </a:prstGeom>
          <a:noFill/>
          <a:ln>
            <a:noFill/>
          </a:ln>
        </p:spPr>
        <p:txBody>
          <a:bodyPr anchorCtr="0" anchor="ctr" bIns="124675" lIns="124675" spcFirstLastPara="1" rIns="124675" wrap="square" tIns="124675">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453" name="Google Shape;453;p50"/>
          <p:cNvSpPr txBox="1"/>
          <p:nvPr/>
        </p:nvSpPr>
        <p:spPr>
          <a:xfrm>
            <a:off x="1223251" y="3563650"/>
            <a:ext cx="5948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2"/>
                </a:solidFill>
                <a:latin typeface="Helvetica Neue"/>
                <a:ea typeface="Helvetica Neue"/>
                <a:cs typeface="Helvetica Neue"/>
                <a:sym typeface="Helvetica Neue"/>
              </a:rPr>
              <a:t>Scan the QR code to take the post-survey! (insert QR code)</a:t>
            </a:r>
            <a:endParaRPr b="0" i="0" sz="3200" u="none" cap="none" strike="noStrike">
              <a:solidFill>
                <a:schemeClr val="dk2"/>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2"/>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2"/>
              </a:solidFill>
              <a:latin typeface="Helvetica Neue"/>
              <a:ea typeface="Helvetica Neue"/>
              <a:cs typeface="Helvetica Neue"/>
              <a:sym typeface="Helvetica Neue"/>
            </a:endParaRPr>
          </a:p>
        </p:txBody>
      </p:sp>
      <p:pic>
        <p:nvPicPr>
          <p:cNvPr id="454" name="Google Shape;454;p50"/>
          <p:cNvPicPr preferRelativeResize="0"/>
          <p:nvPr/>
        </p:nvPicPr>
        <p:blipFill rotWithShape="1">
          <a:blip r:embed="rId3">
            <a:alphaModFix/>
          </a:blip>
          <a:srcRect b="0" l="0" r="0" t="0"/>
          <a:stretch/>
        </p:blipFill>
        <p:spPr>
          <a:xfrm>
            <a:off x="969325" y="355150"/>
            <a:ext cx="5305968" cy="271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cxnSp>
        <p:nvCxnSpPr>
          <p:cNvPr id="115" name="Google Shape;115;p19"/>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16" name="Google Shape;116;p19"/>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17" name="Google Shape;117;p19"/>
          <p:cNvSpPr txBox="1"/>
          <p:nvPr>
            <p:ph type="title"/>
          </p:nvPr>
        </p:nvSpPr>
        <p:spPr>
          <a:xfrm>
            <a:off x="415600" y="4409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Let’s Meet You! </a:t>
            </a:r>
            <a:endParaRPr b="1">
              <a:latin typeface="Helvetica Neue"/>
              <a:ea typeface="Helvetica Neue"/>
              <a:cs typeface="Helvetica Neue"/>
              <a:sym typeface="Helvetica Neue"/>
            </a:endParaRPr>
          </a:p>
        </p:txBody>
      </p:sp>
      <p:sp>
        <p:nvSpPr>
          <p:cNvPr id="118" name="Google Shape;118;p19"/>
          <p:cNvSpPr txBox="1"/>
          <p:nvPr>
            <p:ph idx="1" type="body"/>
          </p:nvPr>
        </p:nvSpPr>
        <p:spPr>
          <a:xfrm>
            <a:off x="415600" y="1299417"/>
            <a:ext cx="11360700" cy="4555200"/>
          </a:xfrm>
          <a:prstGeom prst="rect">
            <a:avLst/>
          </a:prstGeom>
          <a:noFill/>
          <a:ln>
            <a:noFill/>
          </a:ln>
        </p:spPr>
        <p:txBody>
          <a:bodyPr anchorCtr="0" anchor="t" bIns="124675" lIns="124675" spcFirstLastPara="1" rIns="124675" wrap="square" tIns="124675">
            <a:normAutofit/>
          </a:bodyPr>
          <a:lstStyle/>
          <a:p>
            <a:pPr indent="0" lvl="0" marL="0" marR="0" rtl="0" algn="l">
              <a:lnSpc>
                <a:spcPct val="100000"/>
              </a:lnSpc>
              <a:spcBef>
                <a:spcPts val="0"/>
              </a:spcBef>
              <a:spcAft>
                <a:spcPts val="0"/>
              </a:spcAft>
              <a:buSzPts val="2400"/>
              <a:buNone/>
            </a:pPr>
            <a:r>
              <a:rPr lang="en-US" sz="3300">
                <a:solidFill>
                  <a:schemeClr val="dk1"/>
                </a:solidFill>
                <a:latin typeface="Helvetica Neue Light"/>
                <a:ea typeface="Helvetica Neue Light"/>
                <a:cs typeface="Helvetica Neue Light"/>
                <a:sym typeface="Helvetica Neue Light"/>
              </a:rPr>
              <a:t>Welcome! Please share:</a:t>
            </a:r>
            <a:endParaRPr sz="3300">
              <a:solidFill>
                <a:schemeClr val="dk1"/>
              </a:solidFill>
              <a:latin typeface="Helvetica Neue Light"/>
              <a:ea typeface="Helvetica Neue Light"/>
              <a:cs typeface="Helvetica Neue Light"/>
              <a:sym typeface="Helvetica Neue Light"/>
            </a:endParaRPr>
          </a:p>
          <a:p>
            <a:pPr indent="-463550" lvl="0" marL="508000" marR="0" rtl="0" algn="l">
              <a:lnSpc>
                <a:spcPct val="100000"/>
              </a:lnSpc>
              <a:spcBef>
                <a:spcPts val="1300"/>
              </a:spcBef>
              <a:spcAft>
                <a:spcPts val="0"/>
              </a:spcAft>
              <a:buClr>
                <a:schemeClr val="dk1"/>
              </a:buClr>
              <a:buSzPts val="3300"/>
              <a:buFont typeface="Helvetica Neue Light"/>
              <a:buAutoNum type="arabicPeriod"/>
            </a:pPr>
            <a:r>
              <a:rPr lang="en-US" sz="3300">
                <a:solidFill>
                  <a:srgbClr val="231F20"/>
                </a:solidFill>
                <a:latin typeface="Helvetica Neue Light"/>
                <a:ea typeface="Helvetica Neue Light"/>
                <a:cs typeface="Helvetica Neue Light"/>
                <a:sym typeface="Helvetica Neue Light"/>
              </a:rPr>
              <a:t>Your name</a:t>
            </a:r>
            <a:endParaRPr sz="3300">
              <a:solidFill>
                <a:srgbClr val="231F20"/>
              </a:solidFill>
              <a:latin typeface="Helvetica Neue Light"/>
              <a:ea typeface="Helvetica Neue Light"/>
              <a:cs typeface="Helvetica Neue Light"/>
              <a:sym typeface="Helvetica Neue Light"/>
            </a:endParaRPr>
          </a:p>
          <a:p>
            <a:pPr indent="-463550" lvl="0" marL="508000" marR="0" rtl="0" algn="l">
              <a:lnSpc>
                <a:spcPct val="100000"/>
              </a:lnSpc>
              <a:spcBef>
                <a:spcPts val="1300"/>
              </a:spcBef>
              <a:spcAft>
                <a:spcPts val="0"/>
              </a:spcAft>
              <a:buClr>
                <a:srgbClr val="231F20"/>
              </a:buClr>
              <a:buSzPts val="3300"/>
              <a:buFont typeface="Helvetica Neue Light"/>
              <a:buAutoNum type="arabicPeriod"/>
            </a:pPr>
            <a:r>
              <a:rPr lang="en-US" sz="3300">
                <a:solidFill>
                  <a:srgbClr val="231F20"/>
                </a:solidFill>
                <a:latin typeface="Helvetica Neue Light"/>
                <a:ea typeface="Helvetica Neue Light"/>
                <a:cs typeface="Helvetica Neue Light"/>
                <a:sym typeface="Helvetica Neue Light"/>
              </a:rPr>
              <a:t>Grade</a:t>
            </a:r>
            <a:endParaRPr sz="3300">
              <a:solidFill>
                <a:srgbClr val="231F20"/>
              </a:solidFill>
              <a:latin typeface="Helvetica Neue Light"/>
              <a:ea typeface="Helvetica Neue Light"/>
              <a:cs typeface="Helvetica Neue Light"/>
              <a:sym typeface="Helvetica Neue Light"/>
            </a:endParaRPr>
          </a:p>
          <a:p>
            <a:pPr indent="-463550" lvl="0" marL="508000" marR="0" rtl="0" algn="l">
              <a:lnSpc>
                <a:spcPct val="100000"/>
              </a:lnSpc>
              <a:spcBef>
                <a:spcPts val="1300"/>
              </a:spcBef>
              <a:spcAft>
                <a:spcPts val="1300"/>
              </a:spcAft>
              <a:buClr>
                <a:schemeClr val="dk1"/>
              </a:buClr>
              <a:buSzPts val="3300"/>
              <a:buFont typeface="Helvetica Neue Light"/>
              <a:buAutoNum type="arabicPeriod"/>
            </a:pPr>
            <a:r>
              <a:rPr lang="en-US" sz="3300">
                <a:solidFill>
                  <a:srgbClr val="231F20"/>
                </a:solidFill>
              </a:rPr>
              <a:t>Share a f</a:t>
            </a:r>
            <a:r>
              <a:rPr lang="en-US" sz="3300">
                <a:solidFill>
                  <a:srgbClr val="231F20"/>
                </a:solidFill>
                <a:latin typeface="Helvetica Neue Light"/>
                <a:ea typeface="Helvetica Neue Light"/>
                <a:cs typeface="Helvetica Neue Light"/>
                <a:sym typeface="Helvetica Neue Light"/>
              </a:rPr>
              <a:t>un fact about yourself </a:t>
            </a:r>
            <a:r>
              <a:rPr lang="en-US" sz="3300">
                <a:solidFill>
                  <a:srgbClr val="231F20"/>
                </a:solidFill>
              </a:rPr>
              <a:t>(e.g., favorite hobby, sport, music : )</a:t>
            </a:r>
            <a:endParaRPr sz="2800">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cxnSp>
        <p:nvCxnSpPr>
          <p:cNvPr id="123" name="Google Shape;123;p20"/>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24" name="Google Shape;124;p20"/>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25" name="Google Shape;125;p20"/>
          <p:cNvSpPr txBox="1"/>
          <p:nvPr>
            <p:ph type="title"/>
          </p:nvPr>
        </p:nvSpPr>
        <p:spPr>
          <a:xfrm>
            <a:off x="415600" y="4409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Ice Breaker Design Challenge</a:t>
            </a:r>
            <a:endParaRPr b="1">
              <a:latin typeface="Helvetica Neue"/>
              <a:ea typeface="Helvetica Neue"/>
              <a:cs typeface="Helvetica Neue"/>
              <a:sym typeface="Helvetica Neue"/>
            </a:endParaRPr>
          </a:p>
        </p:txBody>
      </p:sp>
      <p:sp>
        <p:nvSpPr>
          <p:cNvPr id="126" name="Google Shape;126;p20"/>
          <p:cNvSpPr txBox="1"/>
          <p:nvPr>
            <p:ph idx="1" type="body"/>
          </p:nvPr>
        </p:nvSpPr>
        <p:spPr>
          <a:xfrm>
            <a:off x="415600" y="1299425"/>
            <a:ext cx="6364800" cy="4555200"/>
          </a:xfrm>
          <a:prstGeom prst="rect">
            <a:avLst/>
          </a:prstGeom>
          <a:noFill/>
          <a:ln>
            <a:noFill/>
          </a:ln>
        </p:spPr>
        <p:txBody>
          <a:bodyPr anchorCtr="0" anchor="t" bIns="124675" lIns="124675" spcFirstLastPara="1" rIns="124675" wrap="square" tIns="124675">
            <a:normAutofit fontScale="92500" lnSpcReduction="20000"/>
          </a:bodyPr>
          <a:lstStyle/>
          <a:p>
            <a:pPr indent="-447895" lvl="0" marL="508000" marR="0" rtl="0" algn="l">
              <a:lnSpc>
                <a:spcPct val="100000"/>
              </a:lnSpc>
              <a:spcBef>
                <a:spcPts val="1300"/>
              </a:spcBef>
              <a:spcAft>
                <a:spcPts val="0"/>
              </a:spcAft>
              <a:buClr>
                <a:schemeClr val="dk1"/>
              </a:buClr>
              <a:buSzPct val="1000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In </a:t>
            </a:r>
            <a:r>
              <a:rPr lang="en-US" sz="3300"/>
              <a:t>5</a:t>
            </a:r>
            <a:r>
              <a:rPr lang="en-US" sz="3300">
                <a:solidFill>
                  <a:schemeClr val="dk1"/>
                </a:solidFill>
                <a:latin typeface="Helvetica Neue Light"/>
                <a:ea typeface="Helvetica Neue Light"/>
                <a:cs typeface="Helvetica Neue Light"/>
                <a:sym typeface="Helvetica Neue Light"/>
              </a:rPr>
              <a:t> minutes...work in teams to design and build a free-standing paper tower as tall as possible using only:</a:t>
            </a:r>
            <a:endParaRPr sz="3300">
              <a:solidFill>
                <a:schemeClr val="dk1"/>
              </a:solidFill>
              <a:latin typeface="Helvetica Neue Light"/>
              <a:ea typeface="Helvetica Neue Light"/>
              <a:cs typeface="Helvetica Neue Light"/>
              <a:sym typeface="Helvetica Neue Light"/>
            </a:endParaRPr>
          </a:p>
          <a:p>
            <a:pPr indent="-447895" lvl="0" marL="508000" marR="0" rtl="0" algn="l">
              <a:lnSpc>
                <a:spcPct val="100000"/>
              </a:lnSpc>
              <a:spcBef>
                <a:spcPts val="1300"/>
              </a:spcBef>
              <a:spcAft>
                <a:spcPts val="0"/>
              </a:spcAft>
              <a:buClr>
                <a:schemeClr val="dk1"/>
              </a:buClr>
              <a:buSzPct val="1000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5 sheets of paper</a:t>
            </a:r>
            <a:endParaRPr sz="3300">
              <a:solidFill>
                <a:schemeClr val="dk1"/>
              </a:solidFill>
              <a:latin typeface="Helvetica Neue Light"/>
              <a:ea typeface="Helvetica Neue Light"/>
              <a:cs typeface="Helvetica Neue Light"/>
              <a:sym typeface="Helvetica Neue Light"/>
            </a:endParaRPr>
          </a:p>
          <a:p>
            <a:pPr indent="-447895" lvl="0" marL="508000" marR="0" rtl="0" algn="l">
              <a:lnSpc>
                <a:spcPct val="100000"/>
              </a:lnSpc>
              <a:spcBef>
                <a:spcPts val="1300"/>
              </a:spcBef>
              <a:spcAft>
                <a:spcPts val="0"/>
              </a:spcAft>
              <a:buClr>
                <a:schemeClr val="dk1"/>
              </a:buClr>
              <a:buSzPct val="1000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1 meter (3 feet) of masking tape</a:t>
            </a:r>
            <a:endParaRPr sz="3300">
              <a:solidFill>
                <a:schemeClr val="dk1"/>
              </a:solidFill>
              <a:latin typeface="Helvetica Neue Light"/>
              <a:ea typeface="Helvetica Neue Light"/>
              <a:cs typeface="Helvetica Neue Light"/>
              <a:sym typeface="Helvetica Neue Light"/>
            </a:endParaRPr>
          </a:p>
          <a:p>
            <a:pPr indent="-447895" lvl="0" marL="508000" marR="0" rtl="0" algn="l">
              <a:lnSpc>
                <a:spcPct val="100000"/>
              </a:lnSpc>
              <a:spcBef>
                <a:spcPts val="1300"/>
              </a:spcBef>
              <a:spcAft>
                <a:spcPts val="0"/>
              </a:spcAft>
              <a:buClr>
                <a:schemeClr val="dk1"/>
              </a:buClr>
              <a:buSzPct val="1000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1 pair of scissors</a:t>
            </a:r>
            <a:endParaRPr sz="3300">
              <a:solidFill>
                <a:schemeClr val="dk1"/>
              </a:solidFill>
              <a:latin typeface="Helvetica Neue Light"/>
              <a:ea typeface="Helvetica Neue Light"/>
              <a:cs typeface="Helvetica Neue Light"/>
              <a:sym typeface="Helvetica Neue Light"/>
            </a:endParaRPr>
          </a:p>
          <a:p>
            <a:pPr indent="-447895" lvl="0" marL="508000" marR="0" rtl="0" algn="l">
              <a:lnSpc>
                <a:spcPct val="100000"/>
              </a:lnSpc>
              <a:spcBef>
                <a:spcPts val="1300"/>
              </a:spcBef>
              <a:spcAft>
                <a:spcPts val="1300"/>
              </a:spcAft>
              <a:buClr>
                <a:schemeClr val="dk1"/>
              </a:buClr>
              <a:buSzPct val="1000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Get to know each other &amp; have fun!</a:t>
            </a:r>
            <a:endParaRPr sz="3300">
              <a:solidFill>
                <a:schemeClr val="dk1"/>
              </a:solidFill>
              <a:latin typeface="Helvetica Neue Light"/>
              <a:ea typeface="Helvetica Neue Light"/>
              <a:cs typeface="Helvetica Neue Light"/>
              <a:sym typeface="Helvetica Neue Light"/>
            </a:endParaRPr>
          </a:p>
        </p:txBody>
      </p:sp>
      <p:pic>
        <p:nvPicPr>
          <p:cNvPr id="127" name="Google Shape;127;p20"/>
          <p:cNvPicPr preferRelativeResize="0"/>
          <p:nvPr/>
        </p:nvPicPr>
        <p:blipFill rotWithShape="1">
          <a:blip r:embed="rId3">
            <a:alphaModFix/>
          </a:blip>
          <a:srcRect b="0" l="0" r="0" t="0"/>
          <a:stretch/>
        </p:blipFill>
        <p:spPr>
          <a:xfrm>
            <a:off x="6780401" y="1837100"/>
            <a:ext cx="5054023" cy="30961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cxnSp>
        <p:nvCxnSpPr>
          <p:cNvPr id="132" name="Google Shape;132;p21"/>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33" name="Google Shape;133;p21"/>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34" name="Google Shape;134;p21"/>
          <p:cNvSpPr txBox="1"/>
          <p:nvPr>
            <p:ph type="title"/>
          </p:nvPr>
        </p:nvSpPr>
        <p:spPr>
          <a:xfrm>
            <a:off x="415600" y="4409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latin typeface="Helvetica Neue"/>
                <a:ea typeface="Helvetica Neue"/>
                <a:cs typeface="Helvetica Neue"/>
                <a:sym typeface="Helvetica Neue"/>
              </a:rPr>
              <a:t>Agenda | Day 1</a:t>
            </a:r>
            <a:endParaRPr b="1">
              <a:latin typeface="Helvetica Neue"/>
              <a:ea typeface="Helvetica Neue"/>
              <a:cs typeface="Helvetica Neue"/>
              <a:sym typeface="Helvetica Neue"/>
            </a:endParaRPr>
          </a:p>
        </p:txBody>
      </p:sp>
      <p:sp>
        <p:nvSpPr>
          <p:cNvPr id="135" name="Google Shape;135;p21"/>
          <p:cNvSpPr txBox="1"/>
          <p:nvPr>
            <p:ph idx="1" type="body"/>
          </p:nvPr>
        </p:nvSpPr>
        <p:spPr>
          <a:xfrm>
            <a:off x="415600" y="1299417"/>
            <a:ext cx="11360700" cy="4555200"/>
          </a:xfrm>
          <a:prstGeom prst="rect">
            <a:avLst/>
          </a:prstGeom>
          <a:noFill/>
          <a:ln>
            <a:noFill/>
          </a:ln>
        </p:spPr>
        <p:txBody>
          <a:bodyPr anchorCtr="0" anchor="t" bIns="124675" lIns="124675" spcFirstLastPara="1" rIns="124675" wrap="square" tIns="124675">
            <a:normAutofit/>
          </a:bodyPr>
          <a:lstStyle/>
          <a:p>
            <a:pPr indent="-463550" lvl="0" marL="508000" rtl="0" algn="l">
              <a:lnSpc>
                <a:spcPct val="100000"/>
              </a:lnSpc>
              <a:spcBef>
                <a:spcPts val="1300"/>
              </a:spcBef>
              <a:spcAft>
                <a:spcPts val="0"/>
              </a:spcAft>
              <a:buClr>
                <a:schemeClr val="dk1"/>
              </a:buClr>
              <a:buSzPts val="33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Introduction to the Engineering Design Process (EDP)</a:t>
            </a:r>
            <a:endParaRPr/>
          </a:p>
          <a:p>
            <a:pPr indent="-463550" lvl="0" marL="508000" rtl="0" algn="l">
              <a:lnSpc>
                <a:spcPct val="100000"/>
              </a:lnSpc>
              <a:spcBef>
                <a:spcPts val="1300"/>
              </a:spcBef>
              <a:spcAft>
                <a:spcPts val="0"/>
              </a:spcAft>
              <a:buClr>
                <a:schemeClr val="dk1"/>
              </a:buClr>
              <a:buSzPts val="3300"/>
              <a:buAutoNum type="arabicPeriod"/>
            </a:pPr>
            <a:r>
              <a:rPr lang="en-US" sz="3300">
                <a:solidFill>
                  <a:schemeClr val="dk1"/>
                </a:solidFill>
                <a:latin typeface="Helvetica Neue Light"/>
                <a:ea typeface="Helvetica Neue Light"/>
                <a:cs typeface="Helvetica Neue Light"/>
                <a:sym typeface="Helvetica Neue Light"/>
              </a:rPr>
              <a:t>What is </a:t>
            </a:r>
            <a:r>
              <a:rPr lang="en-US" sz="3300"/>
              <a:t>UHIP and PM, and why do they matter?</a:t>
            </a:r>
            <a:endParaRPr sz="3300">
              <a:solidFill>
                <a:schemeClr val="dk1"/>
              </a:solidFill>
              <a:latin typeface="Helvetica Neue Light"/>
              <a:ea typeface="Helvetica Neue Light"/>
              <a:cs typeface="Helvetica Neue Light"/>
              <a:sym typeface="Helvetica Neue Light"/>
            </a:endParaRPr>
          </a:p>
          <a:p>
            <a:pPr indent="-463550" lvl="0" marL="508000" marR="0" rtl="0" algn="l">
              <a:lnSpc>
                <a:spcPct val="100000"/>
              </a:lnSpc>
              <a:spcBef>
                <a:spcPts val="1300"/>
              </a:spcBef>
              <a:spcAft>
                <a:spcPts val="0"/>
              </a:spcAft>
              <a:buClr>
                <a:schemeClr val="dk1"/>
              </a:buClr>
              <a:buSzPts val="3300"/>
              <a:buFont typeface="Helvetica Neue Light"/>
              <a:buAutoNum type="arabicPeriod"/>
            </a:pPr>
            <a:r>
              <a:rPr lang="en-US" sz="3300"/>
              <a:t>Environmental EDP Challenge and Rover Data Collection</a:t>
            </a:r>
            <a:endParaRPr sz="3300"/>
          </a:p>
          <a:p>
            <a:pPr indent="-463550" lvl="0" marL="508000" marR="0" rtl="0" algn="l">
              <a:lnSpc>
                <a:spcPct val="100000"/>
              </a:lnSpc>
              <a:spcBef>
                <a:spcPts val="1300"/>
              </a:spcBef>
              <a:spcAft>
                <a:spcPts val="0"/>
              </a:spcAft>
              <a:buClr>
                <a:schemeClr val="dk1"/>
              </a:buClr>
              <a:buSzPts val="3300"/>
              <a:buFont typeface="Helvetica Neue Light"/>
              <a:buAutoNum type="arabicPeriod"/>
            </a:pPr>
            <a:r>
              <a:rPr lang="en-US" sz="3300">
                <a:solidFill>
                  <a:schemeClr val="dk1"/>
                </a:solidFill>
                <a:latin typeface="Helvetica Neue Light"/>
                <a:ea typeface="Helvetica Neue Light"/>
                <a:cs typeface="Helvetica Neue Light"/>
                <a:sym typeface="Helvetica Neue Light"/>
              </a:rPr>
              <a:t>CODAP Data Analysis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ts val="2400"/>
              <a:buNone/>
            </a:pPr>
            <a:r>
              <a:t/>
            </a:r>
            <a:endParaRPr sz="3300">
              <a:solidFill>
                <a:schemeClr val="dk1"/>
              </a:solidFill>
              <a:latin typeface="Helvetica Neue Light"/>
              <a:ea typeface="Helvetica Neue Light"/>
              <a:cs typeface="Helvetica Neue Light"/>
              <a:sym typeface="Helvetica Neue Light"/>
            </a:endParaRPr>
          </a:p>
        </p:txBody>
      </p:sp>
      <p:pic>
        <p:nvPicPr>
          <p:cNvPr descr="A picture containing birthday, colorful&#10;&#10;Description automatically generated" id="136" name="Google Shape;136;p21"/>
          <p:cNvPicPr preferRelativeResize="0"/>
          <p:nvPr/>
        </p:nvPicPr>
        <p:blipFill rotWithShape="1">
          <a:blip r:embed="rId3">
            <a:alphaModFix/>
          </a:blip>
          <a:srcRect b="0" l="0" r="0" t="0"/>
          <a:stretch/>
        </p:blipFill>
        <p:spPr>
          <a:xfrm>
            <a:off x="6100850" y="3463825"/>
            <a:ext cx="5675449" cy="2344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cxnSp>
        <p:nvCxnSpPr>
          <p:cNvPr id="141" name="Google Shape;141;p22"/>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42" name="Google Shape;142;p22"/>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43" name="Google Shape;143;p22"/>
          <p:cNvSpPr txBox="1"/>
          <p:nvPr>
            <p:ph type="title"/>
          </p:nvPr>
        </p:nvSpPr>
        <p:spPr>
          <a:xfrm>
            <a:off x="415600" y="440967"/>
            <a:ext cx="11360700" cy="763500"/>
          </a:xfrm>
          <a:prstGeom prst="rect">
            <a:avLst/>
          </a:prstGeom>
          <a:noFill/>
          <a:ln>
            <a:noFill/>
          </a:ln>
        </p:spPr>
        <p:txBody>
          <a:bodyPr anchorCtr="0" anchor="t" bIns="124675" lIns="124675" spcFirstLastPara="1" rIns="124675" wrap="square" tIns="124675">
            <a:normAutofit fontScale="90000"/>
          </a:bodyPr>
          <a:lstStyle/>
          <a:p>
            <a:pPr indent="0" lvl="0" marL="0" rtl="0" algn="ctr">
              <a:lnSpc>
                <a:spcPct val="100000"/>
              </a:lnSpc>
              <a:spcBef>
                <a:spcPts val="0"/>
              </a:spcBef>
              <a:spcAft>
                <a:spcPts val="0"/>
              </a:spcAft>
              <a:buSzPct val="117117"/>
              <a:buNone/>
            </a:pPr>
            <a:r>
              <a:rPr b="1" lang="en-US"/>
              <a:t>The </a:t>
            </a:r>
            <a:r>
              <a:rPr b="1" lang="en-US">
                <a:latin typeface="Helvetica Neue"/>
                <a:ea typeface="Helvetica Neue"/>
                <a:cs typeface="Helvetica Neue"/>
                <a:sym typeface="Helvetica Neue"/>
              </a:rPr>
              <a:t>Engineering Design Process (EDP)</a:t>
            </a:r>
            <a:endParaRPr b="1">
              <a:latin typeface="Helvetica Neue"/>
              <a:ea typeface="Helvetica Neue"/>
              <a:cs typeface="Helvetica Neue"/>
              <a:sym typeface="Helvetica Neue"/>
            </a:endParaRPr>
          </a:p>
        </p:txBody>
      </p:sp>
      <p:sp>
        <p:nvSpPr>
          <p:cNvPr id="144" name="Google Shape;144;p22"/>
          <p:cNvSpPr txBox="1"/>
          <p:nvPr>
            <p:ph idx="1" type="body"/>
          </p:nvPr>
        </p:nvSpPr>
        <p:spPr>
          <a:xfrm>
            <a:off x="415600" y="1299417"/>
            <a:ext cx="11360700" cy="4555200"/>
          </a:xfrm>
          <a:prstGeom prst="rect">
            <a:avLst/>
          </a:prstGeom>
          <a:noFill/>
          <a:ln>
            <a:noFill/>
          </a:ln>
        </p:spPr>
        <p:txBody>
          <a:bodyPr anchorCtr="0" anchor="t" bIns="124675" lIns="124675" spcFirstLastPara="1" rIns="124675" wrap="square" tIns="124675">
            <a:normAutofit/>
          </a:bodyPr>
          <a:lstStyle/>
          <a:p>
            <a:pPr indent="0" lvl="0" marL="0" marR="0" rtl="0" algn="l">
              <a:lnSpc>
                <a:spcPct val="100000"/>
              </a:lnSpc>
              <a:spcBef>
                <a:spcPts val="1300"/>
              </a:spcBef>
              <a:spcAft>
                <a:spcPts val="0"/>
              </a:spcAft>
              <a:buSzPts val="2400"/>
              <a:buNone/>
            </a:pPr>
            <a:r>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ts val="2400"/>
              <a:buNone/>
            </a:pPr>
            <a:r>
              <a:t/>
            </a:r>
            <a:endParaRPr sz="3300">
              <a:solidFill>
                <a:schemeClr val="dk1"/>
              </a:solidFill>
              <a:latin typeface="Helvetica Neue Light"/>
              <a:ea typeface="Helvetica Neue Light"/>
              <a:cs typeface="Helvetica Neue Light"/>
              <a:sym typeface="Helvetica Neue Light"/>
            </a:endParaRPr>
          </a:p>
        </p:txBody>
      </p:sp>
      <p:pic>
        <p:nvPicPr>
          <p:cNvPr descr="Invests in engineering research and education and the development of innovations to benefit society.&#10;https://new.nsf.gov/about/directorates-offices#eng" id="145" name="Google Shape;145;p22" title="Engineering | NSF Directorate">
            <a:hlinkClick r:id="rId3"/>
          </p:cNvPr>
          <p:cNvPicPr preferRelativeResize="0"/>
          <p:nvPr/>
        </p:nvPicPr>
        <p:blipFill rotWithShape="1">
          <a:blip r:embed="rId4">
            <a:alphaModFix/>
          </a:blip>
          <a:srcRect b="0" l="0" r="0" t="0"/>
          <a:stretch/>
        </p:blipFill>
        <p:spPr>
          <a:xfrm>
            <a:off x="2310106" y="1299425"/>
            <a:ext cx="8038628" cy="45217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cxnSp>
        <p:nvCxnSpPr>
          <p:cNvPr id="150" name="Google Shape;150;p23"/>
          <p:cNvCxnSpPr/>
          <p:nvPr/>
        </p:nvCxnSpPr>
        <p:spPr>
          <a:xfrm>
            <a:off x="522333" y="5949467"/>
            <a:ext cx="11369100" cy="0"/>
          </a:xfrm>
          <a:prstGeom prst="straightConnector1">
            <a:avLst/>
          </a:prstGeom>
          <a:noFill/>
          <a:ln cap="flat" cmpd="sng" w="9525">
            <a:solidFill>
              <a:schemeClr val="dk2"/>
            </a:solidFill>
            <a:prstDash val="solid"/>
            <a:round/>
            <a:headEnd len="sm" w="sm" type="none"/>
            <a:tailEnd len="sm" w="sm" type="none"/>
          </a:ln>
        </p:spPr>
      </p:cxnSp>
      <p:sp>
        <p:nvSpPr>
          <p:cNvPr id="151" name="Google Shape;151;p23"/>
          <p:cNvSpPr txBox="1"/>
          <p:nvPr/>
        </p:nvSpPr>
        <p:spPr>
          <a:xfrm>
            <a:off x="14938167" y="5221367"/>
            <a:ext cx="8094900" cy="621300"/>
          </a:xfrm>
          <a:prstGeom prst="rect">
            <a:avLst/>
          </a:prstGeom>
          <a:noFill/>
          <a:ln>
            <a:noFill/>
          </a:ln>
        </p:spPr>
        <p:txBody>
          <a:bodyPr anchorCtr="0" anchor="t" bIns="124675" lIns="124675" spcFirstLastPara="1" rIns="124675" wrap="square" tIns="12467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2"/>
              </a:solidFill>
              <a:latin typeface="Arial"/>
              <a:ea typeface="Arial"/>
              <a:cs typeface="Arial"/>
              <a:sym typeface="Arial"/>
            </a:endParaRPr>
          </a:p>
        </p:txBody>
      </p:sp>
      <p:sp>
        <p:nvSpPr>
          <p:cNvPr id="152" name="Google Shape;152;p23"/>
          <p:cNvSpPr txBox="1"/>
          <p:nvPr>
            <p:ph idx="1" type="body"/>
          </p:nvPr>
        </p:nvSpPr>
        <p:spPr>
          <a:xfrm>
            <a:off x="415600" y="1299417"/>
            <a:ext cx="11360700" cy="4555200"/>
          </a:xfrm>
          <a:prstGeom prst="rect">
            <a:avLst/>
          </a:prstGeom>
          <a:noFill/>
          <a:ln>
            <a:noFill/>
          </a:ln>
        </p:spPr>
        <p:txBody>
          <a:bodyPr anchorCtr="0" anchor="t" bIns="124675" lIns="124675" spcFirstLastPara="1" rIns="124675" wrap="square" tIns="124675">
            <a:normAutofit/>
          </a:bodyPr>
          <a:lstStyle/>
          <a:p>
            <a:pPr indent="0" lvl="0" marL="0" marR="0" rtl="0" algn="l">
              <a:lnSpc>
                <a:spcPct val="100000"/>
              </a:lnSpc>
              <a:spcBef>
                <a:spcPts val="1300"/>
              </a:spcBef>
              <a:spcAft>
                <a:spcPts val="0"/>
              </a:spcAft>
              <a:buSzPts val="2400"/>
              <a:buNone/>
            </a:pPr>
            <a:r>
              <a:t/>
            </a:r>
            <a:endParaRPr sz="3300">
              <a:solidFill>
                <a:schemeClr val="dk1"/>
              </a:solidFill>
              <a:latin typeface="Helvetica Neue Light"/>
              <a:ea typeface="Helvetica Neue Light"/>
              <a:cs typeface="Helvetica Neue Light"/>
              <a:sym typeface="Helvetica Neue Light"/>
            </a:endParaRPr>
          </a:p>
          <a:p>
            <a:pPr indent="0" lvl="0" marL="0" marR="0" rtl="0" algn="l">
              <a:lnSpc>
                <a:spcPct val="100000"/>
              </a:lnSpc>
              <a:spcBef>
                <a:spcPts val="1300"/>
              </a:spcBef>
              <a:spcAft>
                <a:spcPts val="1300"/>
              </a:spcAft>
              <a:buSzPts val="2400"/>
              <a:buNone/>
            </a:pPr>
            <a:r>
              <a:t/>
            </a:r>
            <a:endParaRPr sz="3300">
              <a:solidFill>
                <a:schemeClr val="dk1"/>
              </a:solidFill>
              <a:latin typeface="Helvetica Neue Light"/>
              <a:ea typeface="Helvetica Neue Light"/>
              <a:cs typeface="Helvetica Neue Light"/>
              <a:sym typeface="Helvetica Neue Light"/>
            </a:endParaRPr>
          </a:p>
        </p:txBody>
      </p:sp>
      <p:pic>
        <p:nvPicPr>
          <p:cNvPr descr="Diagram&#10;&#10;Description automatically generated" id="153" name="Google Shape;153;p23"/>
          <p:cNvPicPr preferRelativeResize="0"/>
          <p:nvPr>
            <p:ph idx="2" type="pic"/>
          </p:nvPr>
        </p:nvPicPr>
        <p:blipFill rotWithShape="1">
          <a:blip r:embed="rId3">
            <a:alphaModFix/>
          </a:blip>
          <a:srcRect b="3744" l="0" r="0" t="0"/>
          <a:stretch/>
        </p:blipFill>
        <p:spPr>
          <a:xfrm>
            <a:off x="69440" y="-94050"/>
            <a:ext cx="6184635" cy="5953125"/>
          </a:xfrm>
          <a:prstGeom prst="rect">
            <a:avLst/>
          </a:prstGeom>
          <a:noFill/>
          <a:ln>
            <a:noFill/>
          </a:ln>
        </p:spPr>
      </p:pic>
      <p:pic>
        <p:nvPicPr>
          <p:cNvPr id="154" name="Google Shape;154;p23"/>
          <p:cNvPicPr preferRelativeResize="0"/>
          <p:nvPr/>
        </p:nvPicPr>
        <p:blipFill rotWithShape="1">
          <a:blip r:embed="rId4">
            <a:alphaModFix/>
          </a:blip>
          <a:srcRect b="0" l="0" r="0" t="0"/>
          <a:stretch/>
        </p:blipFill>
        <p:spPr>
          <a:xfrm>
            <a:off x="7737800" y="-3650"/>
            <a:ext cx="2770382" cy="5862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653676" y="600200"/>
            <a:ext cx="9471900" cy="5454300"/>
          </a:xfrm>
          <a:prstGeom prst="rect">
            <a:avLst/>
          </a:prstGeom>
          <a:noFill/>
          <a:ln>
            <a:noFill/>
          </a:ln>
        </p:spPr>
        <p:txBody>
          <a:bodyPr anchorCtr="0" anchor="ctr" bIns="121900" lIns="121900" spcFirstLastPara="1" rIns="121900" wrap="square" tIns="121900">
            <a:normAutofit/>
          </a:bodyPr>
          <a:lstStyle/>
          <a:p>
            <a:pPr indent="0" lvl="0" marL="0" rtl="0" algn="l">
              <a:lnSpc>
                <a:spcPct val="100000"/>
              </a:lnSpc>
              <a:spcBef>
                <a:spcPts val="0"/>
              </a:spcBef>
              <a:spcAft>
                <a:spcPts val="0"/>
              </a:spcAft>
              <a:buSzPts val="6400"/>
              <a:buNone/>
            </a:pPr>
            <a:r>
              <a:rPr lang="en-US"/>
              <a:t>What is UHIP and PM?</a:t>
            </a:r>
            <a:endParaRPr/>
          </a:p>
        </p:txBody>
      </p:sp>
      <p:sp>
        <p:nvSpPr>
          <p:cNvPr id="161" name="Google Shape;161;p24"/>
          <p:cNvSpPr txBox="1"/>
          <p:nvPr>
            <p:ph idx="4294967295" type="body"/>
          </p:nvPr>
        </p:nvSpPr>
        <p:spPr>
          <a:xfrm>
            <a:off x="653675" y="4202975"/>
            <a:ext cx="11122500" cy="1734300"/>
          </a:xfrm>
          <a:prstGeom prst="rect">
            <a:avLst/>
          </a:prstGeom>
          <a:noFill/>
          <a:ln>
            <a:noFill/>
          </a:ln>
        </p:spPr>
        <p:txBody>
          <a:bodyPr anchorCtr="0" anchor="t" bIns="121900" lIns="121900" spcFirstLastPara="1" rIns="121900" wrap="square" tIns="121900">
            <a:normAutofit/>
          </a:bodyPr>
          <a:lstStyle/>
          <a:p>
            <a:pPr indent="0" lvl="0" marL="0" rtl="0" algn="l">
              <a:lnSpc>
                <a:spcPct val="115000"/>
              </a:lnSpc>
              <a:spcBef>
                <a:spcPts val="0"/>
              </a:spcBef>
              <a:spcAft>
                <a:spcPts val="1600"/>
              </a:spcAft>
              <a:buSzPts val="2400"/>
              <a:buNone/>
            </a:pPr>
            <a:r>
              <a:rPr lang="en-US"/>
              <a:t>Engineering Design Challenge Background Information</a:t>
            </a:r>
            <a:endParaRPr/>
          </a:p>
        </p:txBody>
      </p:sp>
      <p:sp>
        <p:nvSpPr>
          <p:cNvPr id="162" name="Google Shape;162;p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