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a:t>The camera lets us take pictures of the Earth so we can see things we can’t see from below. </a:t>
            </a:r>
            <a:endParaRPr/>
          </a:p>
          <a:p>
            <a:pPr indent="0" lvl="0" marL="0" rtl="0" algn="l">
              <a:spcBef>
                <a:spcPts val="0"/>
              </a:spcBef>
              <a:spcAft>
                <a:spcPts val="0"/>
              </a:spcAft>
              <a:buNone/>
            </a:pPr>
            <a:r>
              <a:t/>
            </a:r>
            <a:endParaRPr/>
          </a:p>
        </p:txBody>
      </p:sp>
      <p:sp>
        <p:nvSpPr>
          <p:cNvPr id="284" name="Google Shape;28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AEROKATS stands for Advancing Earth Research Observations with Kites/Terrestrial Sensors.</a:t>
            </a:r>
            <a:endParaRPr/>
          </a:p>
          <a:p>
            <a:pPr indent="0" lvl="0" marL="0" rtl="0" algn="l">
              <a:spcBef>
                <a:spcPts val="0"/>
              </a:spcBef>
              <a:spcAft>
                <a:spcPts val="0"/>
              </a:spcAft>
              <a:buNone/>
            </a:pPr>
            <a:r>
              <a:rPr lang="en-US"/>
              <a:t>AREN has team mmebers all over the country</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MSU has been part of AREN for 5 years</a:t>
            </a:r>
            <a:endParaRPr/>
          </a:p>
        </p:txBody>
      </p:sp>
      <p:sp>
        <p:nvSpPr>
          <p:cNvPr id="108" name="Google Shape;10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Montana State University is part of a NASA project that uses big 10-foot kites to learn more about the Earth. But doesn’t NASA study outer space? Of course! NASA studies planets, and Earth is a planet, so NASA always wants to learn more about our home planet, Earth.</a:t>
            </a:r>
            <a:endParaRPr/>
          </a:p>
          <a:p>
            <a:pPr indent="0" lvl="0" marL="0" rtl="0" algn="l">
              <a:spcBef>
                <a:spcPts val="0"/>
              </a:spcBef>
              <a:spcAft>
                <a:spcPts val="0"/>
              </a:spcAft>
              <a:buNone/>
            </a:pPr>
            <a:r>
              <a:t/>
            </a:r>
            <a:endParaRPr/>
          </a:p>
        </p:txBody>
      </p:sp>
      <p:sp>
        <p:nvSpPr>
          <p:cNvPr id="115" name="Google Shape;11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We attach a platform called an </a:t>
            </a:r>
            <a:r>
              <a:rPr b="1" lang="en-US"/>
              <a:t>aeropod </a:t>
            </a:r>
            <a:r>
              <a:rPr lang="en-US"/>
              <a:t>beneath the kite. The aeropod looks like two sticks with fins. It hangs beneath the kite and we can attach a camera or weather data instrument.</a:t>
            </a:r>
            <a:endParaRPr/>
          </a:p>
          <a:p>
            <a:pPr indent="0" lvl="0" marL="0" rtl="0" algn="l">
              <a:spcBef>
                <a:spcPts val="0"/>
              </a:spcBef>
              <a:spcAft>
                <a:spcPts val="0"/>
              </a:spcAft>
              <a:buNone/>
            </a:pPr>
            <a:r>
              <a:t/>
            </a:r>
            <a:endParaRPr/>
          </a:p>
        </p:txBody>
      </p:sp>
      <p:sp>
        <p:nvSpPr>
          <p:cNvPr id="121" name="Google Shape;12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kites are so big and go so high (500 feet) that we have to wear gloves because there is so much tension on the string that it could cut our hands!</a:t>
            </a:r>
            <a:endParaRPr/>
          </a:p>
          <a:p>
            <a:pPr indent="0" lvl="0" marL="0" rtl="0" algn="l">
              <a:spcBef>
                <a:spcPts val="0"/>
              </a:spcBef>
              <a:spcAft>
                <a:spcPts val="0"/>
              </a:spcAft>
              <a:buNone/>
            </a:pPr>
            <a:r>
              <a:t/>
            </a:r>
            <a:endParaRPr/>
          </a:p>
        </p:txBody>
      </p:sp>
      <p:sp>
        <p:nvSpPr>
          <p:cNvPr id="127" name="Google Shape;12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Sometimes we design and build our own smaller kites so kids and teachers and parents can learn how kites fly. Have fun making and flying kites!</a:t>
            </a:r>
            <a:endParaRPr/>
          </a:p>
          <a:p>
            <a:pPr indent="0" lvl="0" marL="0" rtl="0" algn="l">
              <a:spcBef>
                <a:spcPts val="0"/>
              </a:spcBef>
              <a:spcAft>
                <a:spcPts val="0"/>
              </a:spcAft>
              <a:buNone/>
            </a:pPr>
            <a:r>
              <a:t/>
            </a:r>
            <a:endParaRPr/>
          </a:p>
        </p:txBody>
      </p:sp>
      <p:sp>
        <p:nvSpPr>
          <p:cNvPr id="133" name="Google Shape;13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Planning a NASA AREN kites mission is just like planning ANY NASA mission. There are people responsible for science and research, technology and operations. Operations includes safety, which is very important!</a:t>
            </a:r>
            <a:endParaRPr/>
          </a:p>
        </p:txBody>
      </p:sp>
      <p:sp>
        <p:nvSpPr>
          <p:cNvPr id="140" name="Google Shape;14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Every time we fly, we have a goal. Sometimes the goal is to collect data.</a:t>
            </a:r>
            <a:endParaRPr/>
          </a:p>
          <a:p>
            <a:pPr indent="0" lvl="0" marL="0" marR="0" rtl="0" algn="l">
              <a:lnSpc>
                <a:spcPct val="100000"/>
              </a:lnSpc>
              <a:spcBef>
                <a:spcPts val="0"/>
              </a:spcBef>
              <a:spcAft>
                <a:spcPts val="0"/>
              </a:spcAft>
              <a:buClr>
                <a:schemeClr val="dk1"/>
              </a:buClr>
              <a:buSzPts val="1200"/>
              <a:buFont typeface="Calibri"/>
              <a:buNone/>
            </a:pPr>
            <a:r>
              <a:rPr lang="en-US"/>
              <a:t>The instruments help us know how the temperature changes as the kite goes up, or whether the wind speeds are higher near the ground or up in the air.</a:t>
            </a:r>
            <a:endParaRPr/>
          </a:p>
          <a:p>
            <a:pPr indent="0" lvl="0" marL="0" rtl="0" algn="l">
              <a:spcBef>
                <a:spcPts val="0"/>
              </a:spcBef>
              <a:spcAft>
                <a:spcPts val="0"/>
              </a:spcAft>
              <a:buNone/>
            </a:pPr>
            <a:r>
              <a:t/>
            </a:r>
            <a:endParaRPr/>
          </a:p>
        </p:txBody>
      </p:sp>
      <p:sp>
        <p:nvSpPr>
          <p:cNvPr id="155" name="Google Shape;15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bg>
      <p:bgPr>
        <a:solidFill>
          <a:schemeClr val="lt1"/>
        </a:solidFill>
      </p:bgPr>
    </p:bg>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1"/>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4" name="Google Shape;64;p11"/>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12"/>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2"/>
          <p:cNvSpPr/>
          <p:nvPr>
            <p:ph idx="2" type="pic"/>
          </p:nvPr>
        </p:nvSpPr>
        <p:spPr>
          <a:xfrm>
            <a:off x="3887391" y="987426"/>
            <a:ext cx="4629150" cy="4873625"/>
          </a:xfrm>
          <a:prstGeom prst="rect">
            <a:avLst/>
          </a:prstGeom>
          <a:noFill/>
          <a:ln>
            <a:noFill/>
          </a:ln>
        </p:spPr>
      </p:sp>
      <p:sp>
        <p:nvSpPr>
          <p:cNvPr id="71" name="Google Shape;71;p12"/>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1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3"/>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14"/>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4"/>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1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6" name="Shape 16"/>
        <p:cNvGrpSpPr/>
        <p:nvPr/>
      </p:nvGrpSpPr>
      <p:grpSpPr>
        <a:xfrm>
          <a:off x="0" y="0"/>
          <a:ext cx="0" cy="0"/>
          <a:chOff x="0" y="0"/>
          <a:chExt cx="0" cy="0"/>
        </a:xfrm>
      </p:grpSpPr>
      <p:sp>
        <p:nvSpPr>
          <p:cNvPr id="17" name="Google Shape;17;p3"/>
          <p:cNvSpPr/>
          <p:nvPr/>
        </p:nvSpPr>
        <p:spPr>
          <a:xfrm>
            <a:off x="0" y="0"/>
            <a:ext cx="9144000" cy="6857999"/>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 name="Shape 24"/>
        <p:cNvGrpSpPr/>
        <p:nvPr/>
      </p:nvGrpSpPr>
      <p:grpSpPr>
        <a:xfrm>
          <a:off x="0" y="0"/>
          <a:ext cx="0" cy="0"/>
          <a:chOff x="0" y="0"/>
          <a:chExt cx="0" cy="0"/>
        </a:xfrm>
      </p:grpSpPr>
      <p:sp>
        <p:nvSpPr>
          <p:cNvPr id="25" name="Google Shape;25;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 name="Shape 28"/>
        <p:cNvGrpSpPr/>
        <p:nvPr/>
      </p:nvGrpSpPr>
      <p:grpSpPr>
        <a:xfrm>
          <a:off x="0" y="0"/>
          <a:ext cx="0" cy="0"/>
          <a:chOff x="0" y="0"/>
          <a:chExt cx="0" cy="0"/>
        </a:xfrm>
      </p:grpSpPr>
      <p:sp>
        <p:nvSpPr>
          <p:cNvPr id="29" name="Google Shape;29;p6"/>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 name="Google Shape;31;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7"/>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7"/>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8"/>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8"/>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9"/>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9"/>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9"/>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9"/>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9"/>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1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7.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11" Type="http://schemas.openxmlformats.org/officeDocument/2006/relationships/hyperlink" Target="mailto:geoff.bland@nasa.gov" TargetMode="External"/><Relationship Id="rId10"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5.jpg"/><Relationship Id="rId9" Type="http://schemas.openxmlformats.org/officeDocument/2006/relationships/image" Target="../media/image12.jpg"/><Relationship Id="rId5" Type="http://schemas.openxmlformats.org/officeDocument/2006/relationships/image" Target="../media/image8.jpg"/><Relationship Id="rId6" Type="http://schemas.openxmlformats.org/officeDocument/2006/relationships/image" Target="../media/image11.jpg"/><Relationship Id="rId7" Type="http://schemas.openxmlformats.org/officeDocument/2006/relationships/image" Target="../media/image4.jpg"/><Relationship Id="rId8" Type="http://schemas.openxmlformats.org/officeDocument/2006/relationships/image" Target="../media/image9.jpg"/></Relationships>
</file>

<file path=ppt/slides/_rels/slide9.xml.rels><?xml version="1.0" encoding="UTF-8" standalone="yes"?><Relationships xmlns="http://schemas.openxmlformats.org/package/2006/relationships"><Relationship Id="rId11" Type="http://schemas.openxmlformats.org/officeDocument/2006/relationships/hyperlink" Target="mailto:geoff.bland@nasa.gov" TargetMode="External"/><Relationship Id="rId10" Type="http://schemas.openxmlformats.org/officeDocument/2006/relationships/image" Target="../media/image1.png"/><Relationship Id="rId12" Type="http://schemas.openxmlformats.org/officeDocument/2006/relationships/image" Target="../media/image18.jpg"/><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17.jpg"/><Relationship Id="rId5" Type="http://schemas.openxmlformats.org/officeDocument/2006/relationships/image" Target="../media/image13.pn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p:nvPr/>
        </p:nvSpPr>
        <p:spPr>
          <a:xfrm>
            <a:off x="0" y="1"/>
            <a:ext cx="9144000" cy="685799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2" name="Google Shape;92;p15"/>
          <p:cNvPicPr preferRelativeResize="0"/>
          <p:nvPr/>
        </p:nvPicPr>
        <p:blipFill rotWithShape="1">
          <a:blip r:embed="rId4">
            <a:alphaModFix/>
          </a:blip>
          <a:srcRect b="0" l="0" r="0" t="6559"/>
          <a:stretch/>
        </p:blipFill>
        <p:spPr>
          <a:xfrm>
            <a:off x="0" y="421241"/>
            <a:ext cx="9144000" cy="5696164"/>
          </a:xfrm>
          <a:prstGeom prst="rect">
            <a:avLst/>
          </a:prstGeom>
          <a:noFill/>
          <a:ln>
            <a:noFill/>
          </a:ln>
        </p:spPr>
      </p:pic>
      <p:sp>
        <p:nvSpPr>
          <p:cNvPr id="93" name="Google Shape;93;p15"/>
          <p:cNvSpPr txBox="1"/>
          <p:nvPr/>
        </p:nvSpPr>
        <p:spPr>
          <a:xfrm>
            <a:off x="533400" y="1066800"/>
            <a:ext cx="807720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AEROKATS and ROVER Education Network (AREN)</a:t>
            </a:r>
            <a:endParaRPr/>
          </a:p>
          <a:p>
            <a:pPr indent="0" lvl="0" marL="0" marR="0" rtl="0" algn="ctr">
              <a:spcBef>
                <a:spcPts val="0"/>
              </a:spcBef>
              <a:spcAft>
                <a:spcPts val="0"/>
              </a:spcAft>
              <a:buNone/>
            </a:pPr>
            <a:r>
              <a:rPr b="1" lang="en-US" sz="3200">
                <a:solidFill>
                  <a:schemeClr val="dk1"/>
                </a:solidFill>
                <a:latin typeface="Calibri"/>
                <a:ea typeface="Calibri"/>
                <a:cs typeface="Calibri"/>
                <a:sym typeface="Calibri"/>
              </a:rPr>
              <a:t>We fly kites for science!</a:t>
            </a:r>
            <a:endParaRPr sz="5400">
              <a:solidFill>
                <a:schemeClr val="dk1"/>
              </a:solidFill>
              <a:latin typeface="Calibri"/>
              <a:ea typeface="Calibri"/>
              <a:cs typeface="Calibri"/>
              <a:sym typeface="Calibri"/>
            </a:endParaRPr>
          </a:p>
        </p:txBody>
      </p:sp>
      <p:sp>
        <p:nvSpPr>
          <p:cNvPr id="94" name="Google Shape;94;p15"/>
          <p:cNvSpPr txBox="1"/>
          <p:nvPr/>
        </p:nvSpPr>
        <p:spPr>
          <a:xfrm>
            <a:off x="248477" y="5189381"/>
            <a:ext cx="8077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MSU Science Math Resource Center</a:t>
            </a:r>
            <a:endParaRPr/>
          </a:p>
          <a:p>
            <a:pPr indent="0" lvl="0" marL="0" marR="0" rtl="0" algn="l">
              <a:spcBef>
                <a:spcPts val="0"/>
              </a:spcBef>
              <a:spcAft>
                <a:spcPts val="0"/>
              </a:spcAft>
              <a:buNone/>
            </a:pPr>
            <a:r>
              <a:rPr b="1" lang="en-US" sz="1200">
                <a:solidFill>
                  <a:schemeClr val="dk1"/>
                </a:solidFill>
                <a:latin typeface="Calibri"/>
                <a:ea typeface="Calibri"/>
                <a:cs typeface="Calibri"/>
                <a:sym typeface="Calibri"/>
              </a:rPr>
              <a:t>Department of Education</a:t>
            </a:r>
            <a:endParaRPr/>
          </a:p>
          <a:p>
            <a:pPr indent="0" lvl="0" marL="0" marR="0" rtl="0" algn="l">
              <a:spcBef>
                <a:spcPts val="0"/>
              </a:spcBef>
              <a:spcAft>
                <a:spcPts val="0"/>
              </a:spcAft>
              <a:buNone/>
            </a:pPr>
            <a:r>
              <a:rPr b="1" lang="en-US" sz="1200">
                <a:solidFill>
                  <a:schemeClr val="dk1"/>
                </a:solidFill>
                <a:latin typeface="Calibri"/>
                <a:ea typeface="Calibri"/>
                <a:cs typeface="Calibri"/>
                <a:sym typeface="Calibri"/>
              </a:rPr>
              <a:t>montana.edu/smrc/aren.html</a:t>
            </a:r>
            <a:endParaRPr sz="12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An aerial view of a road&#10;&#10;Description automatically generated with low confidence" id="286" name="Google Shape;286;p24"/>
          <p:cNvPicPr preferRelativeResize="0"/>
          <p:nvPr/>
        </p:nvPicPr>
        <p:blipFill rotWithShape="1">
          <a:blip r:embed="rId3">
            <a:alphaModFix/>
          </a:blip>
          <a:srcRect b="6087" l="0" r="0" t="0"/>
          <a:stretch/>
        </p:blipFill>
        <p:spPr>
          <a:xfrm>
            <a:off x="392595" y="485245"/>
            <a:ext cx="8358809" cy="588750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5"/>
          <p:cNvSpPr txBox="1"/>
          <p:nvPr>
            <p:ph type="title"/>
          </p:nvPr>
        </p:nvSpPr>
        <p:spPr>
          <a:xfrm>
            <a:off x="797614" y="688355"/>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latin typeface="Calibri"/>
                <a:ea typeface="Calibri"/>
                <a:cs typeface="Calibri"/>
                <a:sym typeface="Calibri"/>
              </a:rPr>
              <a:t>Kite Mysteries</a:t>
            </a:r>
            <a:endParaRPr/>
          </a:p>
        </p:txBody>
      </p:sp>
      <p:sp>
        <p:nvSpPr>
          <p:cNvPr id="292" name="Google Shape;292;p25"/>
          <p:cNvSpPr txBox="1"/>
          <p:nvPr>
            <p:ph idx="1" type="body"/>
          </p:nvPr>
        </p:nvSpPr>
        <p:spPr>
          <a:xfrm>
            <a:off x="1565412" y="2371726"/>
            <a:ext cx="6351105"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a:t>All of these photos were taken from a kite. </a:t>
            </a:r>
            <a:endParaRPr/>
          </a:p>
          <a:p>
            <a:pPr indent="0" lvl="0" marL="0" rtl="0" algn="ctr">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lang="en-US"/>
              <a:t>See if you can solve the mysteries! </a:t>
            </a:r>
            <a:endParaRPr/>
          </a:p>
          <a:p>
            <a:pPr indent="0" lvl="0" marL="0" rtl="0" algn="ctr">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lang="en-US"/>
              <a:t>What else do you notice in the photos?</a:t>
            </a:r>
            <a:endParaRPr/>
          </a:p>
          <a:p>
            <a:pPr indent="0" lvl="0" marL="0" rtl="0" algn="ctr">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lang="en-US"/>
              <a:t>What would you like to photograph from high up in the air?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A picture containing outdoor, grass&#10;&#10;Description automatically generated" id="297" name="Google Shape;297;p2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98" name="Google Shape;298;p26"/>
          <p:cNvSpPr txBox="1"/>
          <p:nvPr/>
        </p:nvSpPr>
        <p:spPr>
          <a:xfrm>
            <a:off x="323022" y="5988327"/>
            <a:ext cx="3488635" cy="577081"/>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150">
                <a:solidFill>
                  <a:schemeClr val="dk1"/>
                </a:solidFill>
                <a:latin typeface="Calibri"/>
                <a:ea typeface="Calibri"/>
                <a:cs typeface="Calibri"/>
                <a:sym typeface="Calibri"/>
              </a:rPr>
              <a:t>1. Where is this?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A person flying a kite&#10;&#10;Description automatically generated" id="303" name="Google Shape;303;p2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04" name="Google Shape;304;p27"/>
          <p:cNvSpPr txBox="1"/>
          <p:nvPr/>
        </p:nvSpPr>
        <p:spPr>
          <a:xfrm>
            <a:off x="380173" y="380172"/>
            <a:ext cx="3488635" cy="1061829"/>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150">
                <a:solidFill>
                  <a:schemeClr val="dk1"/>
                </a:solidFill>
                <a:latin typeface="Calibri"/>
                <a:ea typeface="Calibri"/>
                <a:cs typeface="Calibri"/>
                <a:sym typeface="Calibri"/>
              </a:rPr>
              <a:t>2. Which way is the wind blowing?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descr="A picture containing outdoor, floor, sandy&#10;&#10;Description automatically generated" id="309" name="Google Shape;309;p28"/>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
        <p:nvSpPr>
          <p:cNvPr id="310" name="Google Shape;310;p28"/>
          <p:cNvSpPr txBox="1"/>
          <p:nvPr/>
        </p:nvSpPr>
        <p:spPr>
          <a:xfrm>
            <a:off x="231083" y="6157293"/>
            <a:ext cx="8445777" cy="577081"/>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150">
                <a:solidFill>
                  <a:schemeClr val="dk1"/>
                </a:solidFill>
                <a:latin typeface="Calibri"/>
                <a:ea typeface="Calibri"/>
                <a:cs typeface="Calibri"/>
                <a:sym typeface="Calibri"/>
              </a:rPr>
              <a:t>3. What do you see? What’s happening?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descr="An aerial view of a road&#10;&#10;Description automatically generated with low confidence" id="315" name="Google Shape;315;p2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16" name="Google Shape;316;p29"/>
          <p:cNvSpPr txBox="1"/>
          <p:nvPr/>
        </p:nvSpPr>
        <p:spPr>
          <a:xfrm>
            <a:off x="4731026" y="6107596"/>
            <a:ext cx="4303645" cy="646331"/>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4. What can you see from the air that you probably can’t see on the ground?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A picture containing track, plant, traveling&#10;&#10;Description automatically generated" id="321" name="Google Shape;321;p30"/>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
        <p:nvSpPr>
          <p:cNvPr id="322" name="Google Shape;322;p30"/>
          <p:cNvSpPr txBox="1"/>
          <p:nvPr/>
        </p:nvSpPr>
        <p:spPr>
          <a:xfrm>
            <a:off x="129209" y="6112565"/>
            <a:ext cx="8875644" cy="52322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5. Where is the kite pilot? (The person flying the kite)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31"/>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
        <p:nvSpPr>
          <p:cNvPr id="328" name="Google Shape;328;p31"/>
          <p:cNvSpPr txBox="1"/>
          <p:nvPr/>
        </p:nvSpPr>
        <p:spPr>
          <a:xfrm>
            <a:off x="3289852" y="6132443"/>
            <a:ext cx="5715001" cy="577081"/>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150">
                <a:solidFill>
                  <a:schemeClr val="dk1"/>
                </a:solidFill>
                <a:latin typeface="Calibri"/>
                <a:ea typeface="Calibri"/>
                <a:cs typeface="Calibri"/>
                <a:sym typeface="Calibri"/>
              </a:rPr>
              <a:t>6. What sport is going on here?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A picture containing floor&#10;&#10;Description automatically generated" id="333" name="Google Shape;333;p3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
        <p:nvSpPr>
          <p:cNvPr id="334" name="Google Shape;334;p32"/>
          <p:cNvSpPr txBox="1"/>
          <p:nvPr/>
        </p:nvSpPr>
        <p:spPr>
          <a:xfrm>
            <a:off x="206236" y="6129960"/>
            <a:ext cx="6313833" cy="577081"/>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150">
                <a:solidFill>
                  <a:schemeClr val="dk1"/>
                </a:solidFill>
                <a:latin typeface="Calibri"/>
                <a:ea typeface="Calibri"/>
                <a:cs typeface="Calibri"/>
                <a:sym typeface="Calibri"/>
              </a:rPr>
              <a:t>7. Where did the tractor drive?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A picture containing floor&#10;&#10;Description automatically generated" id="339" name="Google Shape;339;p3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40" name="Google Shape;340;p33"/>
          <p:cNvSpPr txBox="1"/>
          <p:nvPr/>
        </p:nvSpPr>
        <p:spPr>
          <a:xfrm>
            <a:off x="3925957" y="6124415"/>
            <a:ext cx="5022701" cy="646331"/>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8. What kind of place is this? Why do you think some areas are darker and lighter?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9" name="Shape 99"/>
        <p:cNvGrpSpPr/>
        <p:nvPr/>
      </p:nvGrpSpPr>
      <p:grpSpPr>
        <a:xfrm>
          <a:off x="0" y="0"/>
          <a:ext cx="0" cy="0"/>
          <a:chOff x="0" y="0"/>
          <a:chExt cx="0" cy="0"/>
        </a:xfrm>
      </p:grpSpPr>
      <p:sp>
        <p:nvSpPr>
          <p:cNvPr id="100" name="Google Shape;100;p16"/>
          <p:cNvSpPr/>
          <p:nvPr/>
        </p:nvSpPr>
        <p:spPr>
          <a:xfrm>
            <a:off x="838200" y="10666"/>
            <a:ext cx="7496556" cy="68473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6"/>
          <p:cNvSpPr txBox="1"/>
          <p:nvPr>
            <p:ph idx="4294967295" type="title"/>
          </p:nvPr>
        </p:nvSpPr>
        <p:spPr>
          <a:xfrm>
            <a:off x="989482" y="2388234"/>
            <a:ext cx="7165340" cy="667385"/>
          </a:xfrm>
          <a:prstGeom prst="rect">
            <a:avLst/>
          </a:prstGeom>
          <a:noFill/>
          <a:ln>
            <a:noFill/>
          </a:ln>
        </p:spPr>
        <p:txBody>
          <a:bodyPr anchorCtr="0" anchor="ctr" bIns="0" lIns="0" spcFirstLastPara="1" rIns="0" wrap="square" tIns="12700">
            <a:spAutoFit/>
          </a:bodyPr>
          <a:lstStyle/>
          <a:p>
            <a:pPr indent="0" lvl="0" marL="0" rtl="0" algn="ctr">
              <a:lnSpc>
                <a:spcPct val="100000"/>
              </a:lnSpc>
              <a:spcBef>
                <a:spcPts val="0"/>
              </a:spcBef>
              <a:spcAft>
                <a:spcPts val="0"/>
              </a:spcAft>
              <a:buClr>
                <a:schemeClr val="dk1"/>
              </a:buClr>
              <a:buSzPts val="2400"/>
              <a:buFont typeface="Calibri"/>
              <a:buNone/>
            </a:pPr>
            <a:r>
              <a:rPr lang="en-US" sz="2400"/>
              <a:t>AEROKATS</a:t>
            </a:r>
            <a:endParaRPr sz="2400"/>
          </a:p>
          <a:p>
            <a:pPr indent="0" lvl="0" marL="0" rtl="0" algn="ctr">
              <a:lnSpc>
                <a:spcPct val="100000"/>
              </a:lnSpc>
              <a:spcBef>
                <a:spcPts val="10"/>
              </a:spcBef>
              <a:spcAft>
                <a:spcPts val="0"/>
              </a:spcAft>
              <a:buClr>
                <a:schemeClr val="dk1"/>
              </a:buClr>
              <a:buSzPts val="1800"/>
              <a:buFont typeface="Calibri"/>
              <a:buNone/>
            </a:pPr>
            <a:r>
              <a:rPr lang="en-US" sz="1800" u="none"/>
              <a:t>Advancing Earth Research Observations with Kites/Terrestrial Sensors</a:t>
            </a:r>
            <a:endParaRPr sz="1800"/>
          </a:p>
        </p:txBody>
      </p:sp>
      <p:sp>
        <p:nvSpPr>
          <p:cNvPr id="102" name="Google Shape;102;p16"/>
          <p:cNvSpPr/>
          <p:nvPr/>
        </p:nvSpPr>
        <p:spPr>
          <a:xfrm>
            <a:off x="4267200" y="3112007"/>
            <a:ext cx="685800" cy="56997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16"/>
          <p:cNvSpPr/>
          <p:nvPr/>
        </p:nvSpPr>
        <p:spPr>
          <a:xfrm>
            <a:off x="4158134" y="3868496"/>
            <a:ext cx="286385" cy="0"/>
          </a:xfrm>
          <a:custGeom>
            <a:rect b="b" l="l" r="r" t="t"/>
            <a:pathLst>
              <a:path extrusionOk="0" h="120000" w="286385">
                <a:moveTo>
                  <a:pt x="0" y="0"/>
                </a:moveTo>
                <a:lnTo>
                  <a:pt x="286207" y="0"/>
                </a:lnTo>
              </a:path>
            </a:pathLst>
          </a:custGeom>
          <a:noFill/>
          <a:ln cap="flat" cmpd="sng" w="952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16"/>
          <p:cNvSpPr/>
          <p:nvPr/>
        </p:nvSpPr>
        <p:spPr>
          <a:xfrm>
            <a:off x="4724605" y="3868496"/>
            <a:ext cx="114300" cy="0"/>
          </a:xfrm>
          <a:custGeom>
            <a:rect b="b" l="l" r="r" t="t"/>
            <a:pathLst>
              <a:path extrusionOk="0" h="120000" w="114300">
                <a:moveTo>
                  <a:pt x="0" y="0"/>
                </a:moveTo>
                <a:lnTo>
                  <a:pt x="114298" y="0"/>
                </a:lnTo>
              </a:path>
            </a:pathLst>
          </a:custGeom>
          <a:noFill/>
          <a:ln cap="flat" cmpd="sng" w="952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descr="A picture containing tub, dirty&#10;&#10;Description automatically generated" id="345" name="Google Shape;345;p3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46" name="Google Shape;346;p34"/>
          <p:cNvSpPr txBox="1"/>
          <p:nvPr/>
        </p:nvSpPr>
        <p:spPr>
          <a:xfrm>
            <a:off x="5645426" y="6075294"/>
            <a:ext cx="3324640" cy="646331"/>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9. Can you spot something that might be made by people?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5"/>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
        <p:nvSpPr>
          <p:cNvPr id="352" name="Google Shape;352;p35"/>
          <p:cNvSpPr txBox="1"/>
          <p:nvPr/>
        </p:nvSpPr>
        <p:spPr>
          <a:xfrm>
            <a:off x="4214193" y="6112565"/>
            <a:ext cx="4800600" cy="577081"/>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150">
                <a:solidFill>
                  <a:schemeClr val="dk1"/>
                </a:solidFill>
                <a:latin typeface="Calibri"/>
                <a:ea typeface="Calibri"/>
                <a:cs typeface="Calibri"/>
                <a:sym typeface="Calibri"/>
              </a:rPr>
              <a:t>10. What time of day is it?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A picture containing ground, outdoor, stone&#10;&#10;Description automatically generated" id="357" name="Google Shape;357;p3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58" name="Google Shape;358;p36"/>
          <p:cNvSpPr txBox="1"/>
          <p:nvPr/>
        </p:nvSpPr>
        <p:spPr>
          <a:xfrm>
            <a:off x="3548270" y="6122504"/>
            <a:ext cx="5426766" cy="577081"/>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150">
                <a:solidFill>
                  <a:schemeClr val="dk1"/>
                </a:solidFill>
                <a:latin typeface="Calibri"/>
                <a:ea typeface="Calibri"/>
                <a:cs typeface="Calibri"/>
                <a:sym typeface="Calibri"/>
              </a:rPr>
              <a:t>11. Where is the lost backpack?</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64" name="Google Shape;364;p37"/>
          <p:cNvSpPr txBox="1"/>
          <p:nvPr/>
        </p:nvSpPr>
        <p:spPr>
          <a:xfrm>
            <a:off x="4124740" y="6042991"/>
            <a:ext cx="4800600" cy="577081"/>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150">
                <a:solidFill>
                  <a:schemeClr val="dk1"/>
                </a:solidFill>
                <a:latin typeface="Calibri"/>
                <a:ea typeface="Calibri"/>
                <a:cs typeface="Calibri"/>
                <a:sym typeface="Calibri"/>
              </a:rPr>
              <a:t>12. What are they doing?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A close-up of some grass&#10;&#10;Description automatically generated with low confidence" id="369" name="Google Shape;369;p3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70" name="Google Shape;370;p38"/>
          <p:cNvSpPr txBox="1"/>
          <p:nvPr/>
        </p:nvSpPr>
        <p:spPr>
          <a:xfrm>
            <a:off x="5776546" y="6124415"/>
            <a:ext cx="3172112" cy="577081"/>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150">
                <a:solidFill>
                  <a:schemeClr val="dk1"/>
                </a:solidFill>
                <a:latin typeface="Calibri"/>
                <a:ea typeface="Calibri"/>
                <a:cs typeface="Calibri"/>
                <a:sym typeface="Calibri"/>
              </a:rPr>
              <a:t>13. What is this?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Answer key</a:t>
            </a:r>
            <a:endParaRPr/>
          </a:p>
        </p:txBody>
      </p:sp>
      <p:sp>
        <p:nvSpPr>
          <p:cNvPr id="376" name="Google Shape;376;p3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fontScale="40000" lnSpcReduction="20000"/>
          </a:bodyPr>
          <a:lstStyle/>
          <a:p>
            <a:pPr indent="-514350" lvl="0" marL="514350" rtl="0" algn="l">
              <a:lnSpc>
                <a:spcPct val="90000"/>
              </a:lnSpc>
              <a:spcBef>
                <a:spcPts val="0"/>
              </a:spcBef>
              <a:spcAft>
                <a:spcPts val="0"/>
              </a:spcAft>
              <a:buClr>
                <a:schemeClr val="dk1"/>
              </a:buClr>
              <a:buSzPct val="100000"/>
              <a:buFont typeface="Calibri"/>
              <a:buAutoNum type="arabicPeriod"/>
            </a:pPr>
            <a:r>
              <a:rPr lang="en-US"/>
              <a:t>MSU in Bozeman</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The wind blows from the person’s back (and slightly from the right side) to loft the kite into the air</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No right or wrong answer here: wheat field, very straight road, less mountainous part of Montana (near Lewistown). People on the ground are waiting to launch the second kite</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Many answer: Trampoline (perhaps?) in yard on left; garden in yard on right. Can also see tree tops. People in upper left are launching a red balloon with a camera on it. People in the stream are collecting water quality data. Can also see the curve of the stream and trails.</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Center top – you can see the string coming down</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Beach volleyball. May also be a person with a paddleboard or kayak?</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Look for the tractor tracks</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Soccer field. We think the darker spots may be the more used spots, like where the goalie goes or place for penalty kicks</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Looks like a man-made fire pit toward the top left</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Near dusk – long shadows coming from the west</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Look for lime green spot near the center of the photo. Straight up from the number 11 in the question.</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This one is harder – they made orange sticks for safety – to direct people away from the kite. They formed a circle as something interesting for the kite to photograph. What patterns could people make on the ground that would be interesting?</a:t>
            </a:r>
            <a:endParaRPr/>
          </a:p>
          <a:p>
            <a:pPr indent="-514350" lvl="0" marL="514350" rtl="0" algn="l">
              <a:lnSpc>
                <a:spcPct val="90000"/>
              </a:lnSpc>
              <a:spcBef>
                <a:spcPts val="1000"/>
              </a:spcBef>
              <a:spcAft>
                <a:spcPts val="0"/>
              </a:spcAft>
              <a:buClr>
                <a:schemeClr val="dk1"/>
              </a:buClr>
              <a:buSzPct val="100000"/>
              <a:buFont typeface="Calibri"/>
              <a:buAutoNum type="arabicPeriod"/>
            </a:pPr>
            <a:r>
              <a:rPr lang="en-US"/>
              <a:t>This is out on a frozen lake. The ice is scratched up where people played hockey. The kite flyers are at the top center. You can see the long shadow of a hockey player holding a stick toward bottom left.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7"/>
          <p:cNvSpPr/>
          <p:nvPr/>
        </p:nvSpPr>
        <p:spPr>
          <a:xfrm>
            <a:off x="0" y="13138"/>
            <a:ext cx="9144000" cy="685799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1" name="Google Shape;111;p17"/>
          <p:cNvPicPr preferRelativeResize="0"/>
          <p:nvPr/>
        </p:nvPicPr>
        <p:blipFill rotWithShape="1">
          <a:blip r:embed="rId4">
            <a:alphaModFix/>
          </a:blip>
          <a:srcRect b="12458" l="0" r="0" t="11804"/>
          <a:stretch/>
        </p:blipFill>
        <p:spPr>
          <a:xfrm>
            <a:off x="0" y="533400"/>
            <a:ext cx="9220200" cy="53508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116" name="Shape 116"/>
        <p:cNvGrpSpPr/>
        <p:nvPr/>
      </p:nvGrpSpPr>
      <p:grpSpPr>
        <a:xfrm>
          <a:off x="0" y="0"/>
          <a:ext cx="0" cy="0"/>
          <a:chOff x="0" y="0"/>
          <a:chExt cx="0" cy="0"/>
        </a:xfrm>
      </p:grpSpPr>
      <p:pic>
        <p:nvPicPr>
          <p:cNvPr descr="A couple of men holding a kite&#10;&#10;Description automatically generated with low confidence" id="117" name="Google Shape;117;p18"/>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A kite flying in the sky&#10;&#10;Description automatically generated with low confidence" id="123" name="Google Shape;123;p19"/>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descr="A person flying a kite&#10;&#10;Description automatically generated" id="129" name="Google Shape;129;p20"/>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descr="A picture containing tree, outdoor, wooded&#10;&#10;Description automatically generated" id="135" name="Google Shape;135;p21"/>
          <p:cNvPicPr preferRelativeResize="0"/>
          <p:nvPr/>
        </p:nvPicPr>
        <p:blipFill rotWithShape="1">
          <a:blip r:embed="rId3">
            <a:alphaModFix/>
          </a:blip>
          <a:srcRect b="0" l="0" r="0" t="0"/>
          <a:stretch/>
        </p:blipFill>
        <p:spPr>
          <a:xfrm rot="-5400000">
            <a:off x="-487017" y="1838738"/>
            <a:ext cx="6023114" cy="4015409"/>
          </a:xfrm>
          <a:prstGeom prst="rect">
            <a:avLst/>
          </a:prstGeom>
          <a:noFill/>
          <a:ln>
            <a:noFill/>
          </a:ln>
        </p:spPr>
      </p:pic>
      <p:pic>
        <p:nvPicPr>
          <p:cNvPr descr="A group of people posing for a photo&#10;&#10;Description automatically generated with medium confidence" id="136" name="Google Shape;136;p21"/>
          <p:cNvPicPr preferRelativeResize="0"/>
          <p:nvPr/>
        </p:nvPicPr>
        <p:blipFill rotWithShape="1">
          <a:blip r:embed="rId4">
            <a:alphaModFix/>
          </a:blip>
          <a:srcRect b="4075" l="62935" r="0" t="5946"/>
          <a:stretch/>
        </p:blipFill>
        <p:spPr>
          <a:xfrm>
            <a:off x="4676362" y="834885"/>
            <a:ext cx="3720801" cy="60231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1" name="Shape 141"/>
        <p:cNvGrpSpPr/>
        <p:nvPr/>
      </p:nvGrpSpPr>
      <p:grpSpPr>
        <a:xfrm>
          <a:off x="0" y="0"/>
          <a:ext cx="0" cy="0"/>
          <a:chOff x="0" y="0"/>
          <a:chExt cx="0" cy="0"/>
        </a:xfrm>
      </p:grpSpPr>
      <p:sp>
        <p:nvSpPr>
          <p:cNvPr id="142" name="Google Shape;142;p22"/>
          <p:cNvSpPr/>
          <p:nvPr/>
        </p:nvSpPr>
        <p:spPr>
          <a:xfrm>
            <a:off x="1257300" y="3121151"/>
            <a:ext cx="2185416" cy="138836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22"/>
          <p:cNvSpPr/>
          <p:nvPr/>
        </p:nvSpPr>
        <p:spPr>
          <a:xfrm>
            <a:off x="3467100" y="4607052"/>
            <a:ext cx="1397508" cy="205130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22"/>
          <p:cNvSpPr/>
          <p:nvPr/>
        </p:nvSpPr>
        <p:spPr>
          <a:xfrm>
            <a:off x="4925567" y="4614671"/>
            <a:ext cx="1414272" cy="205130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22"/>
          <p:cNvSpPr/>
          <p:nvPr/>
        </p:nvSpPr>
        <p:spPr>
          <a:xfrm>
            <a:off x="842772" y="4607052"/>
            <a:ext cx="2441448" cy="205130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22"/>
          <p:cNvSpPr/>
          <p:nvPr/>
        </p:nvSpPr>
        <p:spPr>
          <a:xfrm>
            <a:off x="6537959" y="4607052"/>
            <a:ext cx="1796796" cy="2058924"/>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22"/>
          <p:cNvSpPr/>
          <p:nvPr/>
        </p:nvSpPr>
        <p:spPr>
          <a:xfrm>
            <a:off x="3585971" y="3121151"/>
            <a:ext cx="4357116" cy="1388364"/>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22"/>
          <p:cNvSpPr/>
          <p:nvPr/>
        </p:nvSpPr>
        <p:spPr>
          <a:xfrm>
            <a:off x="1751994" y="702563"/>
            <a:ext cx="5648316" cy="2333243"/>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22"/>
          <p:cNvSpPr txBox="1"/>
          <p:nvPr>
            <p:ph idx="4294967295" type="title"/>
          </p:nvPr>
        </p:nvSpPr>
        <p:spPr>
          <a:xfrm>
            <a:off x="128427" y="151706"/>
            <a:ext cx="8887145" cy="465512"/>
          </a:xfrm>
          <a:prstGeom prst="rect">
            <a:avLst/>
          </a:prstGeom>
          <a:noFill/>
          <a:ln>
            <a:noFill/>
          </a:ln>
        </p:spPr>
        <p:txBody>
          <a:bodyPr anchorCtr="0" anchor="ctr" bIns="0" lIns="0" spcFirstLastPara="1" rIns="0" wrap="square" tIns="95250">
            <a:spAutoFit/>
          </a:bodyPr>
          <a:lstStyle/>
          <a:p>
            <a:pPr indent="0" lvl="0" marL="0" rtl="0" algn="ctr">
              <a:lnSpc>
                <a:spcPct val="100000"/>
              </a:lnSpc>
              <a:spcBef>
                <a:spcPts val="0"/>
              </a:spcBef>
              <a:spcAft>
                <a:spcPts val="0"/>
              </a:spcAft>
              <a:buClr>
                <a:schemeClr val="dk1"/>
              </a:buClr>
              <a:buSzPts val="2400"/>
              <a:buFont typeface="Calibri"/>
              <a:buNone/>
            </a:pPr>
            <a:r>
              <a:rPr b="1" lang="en-US" sz="2400"/>
              <a:t>Planning a NASA AREN mission is like planning ANY NASA mission</a:t>
            </a:r>
            <a:endParaRPr b="1" sz="2400"/>
          </a:p>
        </p:txBody>
      </p:sp>
      <p:sp>
        <p:nvSpPr>
          <p:cNvPr id="150" name="Google Shape;150;p22"/>
          <p:cNvSpPr/>
          <p:nvPr/>
        </p:nvSpPr>
        <p:spPr>
          <a:xfrm>
            <a:off x="8686800" y="6467855"/>
            <a:ext cx="457200" cy="390144"/>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22"/>
          <p:cNvSpPr txBox="1"/>
          <p:nvPr/>
        </p:nvSpPr>
        <p:spPr>
          <a:xfrm>
            <a:off x="23266" y="6720027"/>
            <a:ext cx="1243330" cy="13208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700" u="sng">
                <a:solidFill>
                  <a:schemeClr val="hlink"/>
                </a:solidFill>
                <a:latin typeface="Arial"/>
                <a:ea typeface="Arial"/>
                <a:cs typeface="Arial"/>
                <a:sym typeface="Arial"/>
                <a:hlinkClick r:id="rId11"/>
              </a:rPr>
              <a:t>geoff.bland@nasa.gov </a:t>
            </a:r>
            <a:r>
              <a:rPr lang="en-US" sz="700">
                <a:solidFill>
                  <a:schemeClr val="dk1"/>
                </a:solidFill>
                <a:latin typeface="Arial"/>
                <a:ea typeface="Arial"/>
                <a:cs typeface="Arial"/>
                <a:sym typeface="Arial"/>
              </a:rPr>
              <a:t>8-21-17</a:t>
            </a:r>
            <a:endParaRPr sz="7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3"/>
          <p:cNvSpPr/>
          <p:nvPr/>
        </p:nvSpPr>
        <p:spPr>
          <a:xfrm>
            <a:off x="8209788" y="5283708"/>
            <a:ext cx="744220" cy="0"/>
          </a:xfrm>
          <a:custGeom>
            <a:rect b="b" l="l" r="r" t="t"/>
            <a:pathLst>
              <a:path extrusionOk="0" h="120000" w="744220">
                <a:moveTo>
                  <a:pt x="0" y="0"/>
                </a:moveTo>
                <a:lnTo>
                  <a:pt x="743712"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23"/>
          <p:cNvSpPr/>
          <p:nvPr/>
        </p:nvSpPr>
        <p:spPr>
          <a:xfrm>
            <a:off x="384047" y="5283708"/>
            <a:ext cx="7711440" cy="0"/>
          </a:xfrm>
          <a:custGeom>
            <a:rect b="b" l="l" r="r" t="t"/>
            <a:pathLst>
              <a:path extrusionOk="0" h="120000" w="7711440">
                <a:moveTo>
                  <a:pt x="0" y="0"/>
                </a:moveTo>
                <a:lnTo>
                  <a:pt x="771144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23"/>
          <p:cNvSpPr/>
          <p:nvPr/>
        </p:nvSpPr>
        <p:spPr>
          <a:xfrm>
            <a:off x="384047" y="4354067"/>
            <a:ext cx="8569960" cy="0"/>
          </a:xfrm>
          <a:custGeom>
            <a:rect b="b" l="l" r="r" t="t"/>
            <a:pathLst>
              <a:path extrusionOk="0" h="120000" w="8569960">
                <a:moveTo>
                  <a:pt x="0" y="0"/>
                </a:moveTo>
                <a:lnTo>
                  <a:pt x="8569452"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23"/>
          <p:cNvSpPr/>
          <p:nvPr/>
        </p:nvSpPr>
        <p:spPr>
          <a:xfrm>
            <a:off x="8142731" y="3422903"/>
            <a:ext cx="810895" cy="0"/>
          </a:xfrm>
          <a:custGeom>
            <a:rect b="b" l="l" r="r" t="t"/>
            <a:pathLst>
              <a:path extrusionOk="0" h="120000" w="810895">
                <a:moveTo>
                  <a:pt x="0" y="0"/>
                </a:moveTo>
                <a:lnTo>
                  <a:pt x="810768"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23"/>
          <p:cNvSpPr/>
          <p:nvPr/>
        </p:nvSpPr>
        <p:spPr>
          <a:xfrm>
            <a:off x="384047" y="3422903"/>
            <a:ext cx="7591425" cy="0"/>
          </a:xfrm>
          <a:custGeom>
            <a:rect b="b" l="l" r="r" t="t"/>
            <a:pathLst>
              <a:path extrusionOk="0" h="120000" w="7591425">
                <a:moveTo>
                  <a:pt x="0" y="0"/>
                </a:moveTo>
                <a:lnTo>
                  <a:pt x="7591044"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23"/>
          <p:cNvSpPr/>
          <p:nvPr/>
        </p:nvSpPr>
        <p:spPr>
          <a:xfrm>
            <a:off x="8090916" y="2493264"/>
            <a:ext cx="862965" cy="0"/>
          </a:xfrm>
          <a:custGeom>
            <a:rect b="b" l="l" r="r" t="t"/>
            <a:pathLst>
              <a:path extrusionOk="0" h="120000" w="862965">
                <a:moveTo>
                  <a:pt x="0" y="0"/>
                </a:moveTo>
                <a:lnTo>
                  <a:pt x="862584"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23"/>
          <p:cNvSpPr/>
          <p:nvPr/>
        </p:nvSpPr>
        <p:spPr>
          <a:xfrm>
            <a:off x="384047" y="2493264"/>
            <a:ext cx="7642859" cy="0"/>
          </a:xfrm>
          <a:custGeom>
            <a:rect b="b" l="l" r="r" t="t"/>
            <a:pathLst>
              <a:path extrusionOk="0" h="120000" w="7642859">
                <a:moveTo>
                  <a:pt x="0" y="0"/>
                </a:moveTo>
                <a:lnTo>
                  <a:pt x="7642859"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23"/>
          <p:cNvSpPr/>
          <p:nvPr/>
        </p:nvSpPr>
        <p:spPr>
          <a:xfrm>
            <a:off x="384047" y="1562100"/>
            <a:ext cx="8569960" cy="0"/>
          </a:xfrm>
          <a:custGeom>
            <a:rect b="b" l="l" r="r" t="t"/>
            <a:pathLst>
              <a:path extrusionOk="0" h="120000" w="8569960">
                <a:moveTo>
                  <a:pt x="0" y="0"/>
                </a:moveTo>
                <a:lnTo>
                  <a:pt x="8569452"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23"/>
          <p:cNvSpPr/>
          <p:nvPr/>
        </p:nvSpPr>
        <p:spPr>
          <a:xfrm>
            <a:off x="384047" y="632459"/>
            <a:ext cx="8569960" cy="0"/>
          </a:xfrm>
          <a:custGeom>
            <a:rect b="b" l="l" r="r" t="t"/>
            <a:pathLst>
              <a:path extrusionOk="0" h="120000" w="8569960">
                <a:moveTo>
                  <a:pt x="0" y="0"/>
                </a:moveTo>
                <a:lnTo>
                  <a:pt x="8569452"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23"/>
          <p:cNvSpPr/>
          <p:nvPr/>
        </p:nvSpPr>
        <p:spPr>
          <a:xfrm>
            <a:off x="384047" y="632459"/>
            <a:ext cx="0" cy="5581015"/>
          </a:xfrm>
          <a:custGeom>
            <a:rect b="b" l="l" r="r" t="t"/>
            <a:pathLst>
              <a:path extrusionOk="0" h="5581015" w="120000">
                <a:moveTo>
                  <a:pt x="0" y="5580888"/>
                </a:moveTo>
                <a:lnTo>
                  <a:pt x="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23"/>
          <p:cNvSpPr/>
          <p:nvPr/>
        </p:nvSpPr>
        <p:spPr>
          <a:xfrm>
            <a:off x="353568" y="6213347"/>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23"/>
          <p:cNvSpPr/>
          <p:nvPr/>
        </p:nvSpPr>
        <p:spPr>
          <a:xfrm>
            <a:off x="353568" y="6027420"/>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23"/>
          <p:cNvSpPr/>
          <p:nvPr/>
        </p:nvSpPr>
        <p:spPr>
          <a:xfrm>
            <a:off x="353568" y="5841491"/>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23"/>
          <p:cNvSpPr/>
          <p:nvPr/>
        </p:nvSpPr>
        <p:spPr>
          <a:xfrm>
            <a:off x="353568" y="5655564"/>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23"/>
          <p:cNvSpPr/>
          <p:nvPr/>
        </p:nvSpPr>
        <p:spPr>
          <a:xfrm>
            <a:off x="353568" y="5469635"/>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23"/>
          <p:cNvSpPr/>
          <p:nvPr/>
        </p:nvSpPr>
        <p:spPr>
          <a:xfrm>
            <a:off x="353568" y="5283708"/>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23"/>
          <p:cNvSpPr/>
          <p:nvPr/>
        </p:nvSpPr>
        <p:spPr>
          <a:xfrm>
            <a:off x="353568" y="5097779"/>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23"/>
          <p:cNvSpPr/>
          <p:nvPr/>
        </p:nvSpPr>
        <p:spPr>
          <a:xfrm>
            <a:off x="353568" y="4911852"/>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23"/>
          <p:cNvSpPr/>
          <p:nvPr/>
        </p:nvSpPr>
        <p:spPr>
          <a:xfrm>
            <a:off x="353568" y="4725923"/>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23"/>
          <p:cNvSpPr/>
          <p:nvPr/>
        </p:nvSpPr>
        <p:spPr>
          <a:xfrm>
            <a:off x="353568" y="4539996"/>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23"/>
          <p:cNvSpPr/>
          <p:nvPr/>
        </p:nvSpPr>
        <p:spPr>
          <a:xfrm>
            <a:off x="353568" y="4354067"/>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23"/>
          <p:cNvSpPr/>
          <p:nvPr/>
        </p:nvSpPr>
        <p:spPr>
          <a:xfrm>
            <a:off x="353568" y="4166615"/>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23"/>
          <p:cNvSpPr/>
          <p:nvPr/>
        </p:nvSpPr>
        <p:spPr>
          <a:xfrm>
            <a:off x="353568" y="3980688"/>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23"/>
          <p:cNvSpPr/>
          <p:nvPr/>
        </p:nvSpPr>
        <p:spPr>
          <a:xfrm>
            <a:off x="353568" y="3794759"/>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23"/>
          <p:cNvSpPr/>
          <p:nvPr/>
        </p:nvSpPr>
        <p:spPr>
          <a:xfrm>
            <a:off x="353568" y="3608832"/>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23"/>
          <p:cNvSpPr/>
          <p:nvPr/>
        </p:nvSpPr>
        <p:spPr>
          <a:xfrm>
            <a:off x="353568" y="3422903"/>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23"/>
          <p:cNvSpPr/>
          <p:nvPr/>
        </p:nvSpPr>
        <p:spPr>
          <a:xfrm>
            <a:off x="353568" y="3236976"/>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23"/>
          <p:cNvSpPr/>
          <p:nvPr/>
        </p:nvSpPr>
        <p:spPr>
          <a:xfrm>
            <a:off x="353568" y="3051048"/>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23"/>
          <p:cNvSpPr/>
          <p:nvPr/>
        </p:nvSpPr>
        <p:spPr>
          <a:xfrm>
            <a:off x="353568" y="2865120"/>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23"/>
          <p:cNvSpPr/>
          <p:nvPr/>
        </p:nvSpPr>
        <p:spPr>
          <a:xfrm>
            <a:off x="353568" y="2679192"/>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23"/>
          <p:cNvSpPr/>
          <p:nvPr/>
        </p:nvSpPr>
        <p:spPr>
          <a:xfrm>
            <a:off x="353568" y="2493264"/>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23"/>
          <p:cNvSpPr/>
          <p:nvPr/>
        </p:nvSpPr>
        <p:spPr>
          <a:xfrm>
            <a:off x="353568" y="2307335"/>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23"/>
          <p:cNvSpPr/>
          <p:nvPr/>
        </p:nvSpPr>
        <p:spPr>
          <a:xfrm>
            <a:off x="353568" y="2121407"/>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23"/>
          <p:cNvSpPr/>
          <p:nvPr/>
        </p:nvSpPr>
        <p:spPr>
          <a:xfrm>
            <a:off x="353568" y="1935479"/>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23"/>
          <p:cNvSpPr/>
          <p:nvPr/>
        </p:nvSpPr>
        <p:spPr>
          <a:xfrm>
            <a:off x="353568" y="1748027"/>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23"/>
          <p:cNvSpPr/>
          <p:nvPr/>
        </p:nvSpPr>
        <p:spPr>
          <a:xfrm>
            <a:off x="353568" y="1562100"/>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23"/>
          <p:cNvSpPr/>
          <p:nvPr/>
        </p:nvSpPr>
        <p:spPr>
          <a:xfrm>
            <a:off x="353568" y="1376172"/>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23"/>
          <p:cNvSpPr/>
          <p:nvPr/>
        </p:nvSpPr>
        <p:spPr>
          <a:xfrm>
            <a:off x="353568" y="1190244"/>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23"/>
          <p:cNvSpPr/>
          <p:nvPr/>
        </p:nvSpPr>
        <p:spPr>
          <a:xfrm>
            <a:off x="353568" y="1004316"/>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23"/>
          <p:cNvSpPr/>
          <p:nvPr/>
        </p:nvSpPr>
        <p:spPr>
          <a:xfrm>
            <a:off x="353568" y="818388"/>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23"/>
          <p:cNvSpPr/>
          <p:nvPr/>
        </p:nvSpPr>
        <p:spPr>
          <a:xfrm>
            <a:off x="353568" y="632459"/>
            <a:ext cx="30480" cy="0"/>
          </a:xfrm>
          <a:custGeom>
            <a:rect b="b" l="l" r="r" t="t"/>
            <a:pathLst>
              <a:path extrusionOk="0" h="120000" w="30479">
                <a:moveTo>
                  <a:pt x="0" y="0"/>
                </a:moveTo>
                <a:lnTo>
                  <a:pt x="30480"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23"/>
          <p:cNvSpPr/>
          <p:nvPr/>
        </p:nvSpPr>
        <p:spPr>
          <a:xfrm>
            <a:off x="344424" y="6213347"/>
            <a:ext cx="40005" cy="0"/>
          </a:xfrm>
          <a:custGeom>
            <a:rect b="b" l="l" r="r" t="t"/>
            <a:pathLst>
              <a:path extrusionOk="0" h="120000" w="40004">
                <a:moveTo>
                  <a:pt x="0" y="0"/>
                </a:moveTo>
                <a:lnTo>
                  <a:pt x="39623"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23"/>
          <p:cNvSpPr/>
          <p:nvPr/>
        </p:nvSpPr>
        <p:spPr>
          <a:xfrm>
            <a:off x="344424" y="5283708"/>
            <a:ext cx="40005" cy="0"/>
          </a:xfrm>
          <a:custGeom>
            <a:rect b="b" l="l" r="r" t="t"/>
            <a:pathLst>
              <a:path extrusionOk="0" h="120000" w="40004">
                <a:moveTo>
                  <a:pt x="0" y="0"/>
                </a:moveTo>
                <a:lnTo>
                  <a:pt x="39623"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23"/>
          <p:cNvSpPr/>
          <p:nvPr/>
        </p:nvSpPr>
        <p:spPr>
          <a:xfrm>
            <a:off x="344424" y="4354067"/>
            <a:ext cx="40005" cy="0"/>
          </a:xfrm>
          <a:custGeom>
            <a:rect b="b" l="l" r="r" t="t"/>
            <a:pathLst>
              <a:path extrusionOk="0" h="120000" w="40004">
                <a:moveTo>
                  <a:pt x="0" y="0"/>
                </a:moveTo>
                <a:lnTo>
                  <a:pt x="39623"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23"/>
          <p:cNvSpPr/>
          <p:nvPr/>
        </p:nvSpPr>
        <p:spPr>
          <a:xfrm>
            <a:off x="344424" y="3422903"/>
            <a:ext cx="40005" cy="0"/>
          </a:xfrm>
          <a:custGeom>
            <a:rect b="b" l="l" r="r" t="t"/>
            <a:pathLst>
              <a:path extrusionOk="0" h="120000" w="40004">
                <a:moveTo>
                  <a:pt x="0" y="0"/>
                </a:moveTo>
                <a:lnTo>
                  <a:pt x="39623"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23"/>
          <p:cNvSpPr/>
          <p:nvPr/>
        </p:nvSpPr>
        <p:spPr>
          <a:xfrm>
            <a:off x="344424" y="2493264"/>
            <a:ext cx="40005" cy="0"/>
          </a:xfrm>
          <a:custGeom>
            <a:rect b="b" l="l" r="r" t="t"/>
            <a:pathLst>
              <a:path extrusionOk="0" h="120000" w="40004">
                <a:moveTo>
                  <a:pt x="0" y="0"/>
                </a:moveTo>
                <a:lnTo>
                  <a:pt x="39623"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23"/>
          <p:cNvSpPr/>
          <p:nvPr/>
        </p:nvSpPr>
        <p:spPr>
          <a:xfrm>
            <a:off x="344424" y="1562100"/>
            <a:ext cx="40005" cy="0"/>
          </a:xfrm>
          <a:custGeom>
            <a:rect b="b" l="l" r="r" t="t"/>
            <a:pathLst>
              <a:path extrusionOk="0" h="120000" w="40004">
                <a:moveTo>
                  <a:pt x="0" y="0"/>
                </a:moveTo>
                <a:lnTo>
                  <a:pt x="39623"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23"/>
          <p:cNvSpPr/>
          <p:nvPr/>
        </p:nvSpPr>
        <p:spPr>
          <a:xfrm>
            <a:off x="344424" y="632459"/>
            <a:ext cx="40005" cy="0"/>
          </a:xfrm>
          <a:custGeom>
            <a:rect b="b" l="l" r="r" t="t"/>
            <a:pathLst>
              <a:path extrusionOk="0" h="120000" w="40004">
                <a:moveTo>
                  <a:pt x="0" y="0"/>
                </a:moveTo>
                <a:lnTo>
                  <a:pt x="39623"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23"/>
          <p:cNvSpPr/>
          <p:nvPr/>
        </p:nvSpPr>
        <p:spPr>
          <a:xfrm>
            <a:off x="384047" y="6213347"/>
            <a:ext cx="8569960" cy="0"/>
          </a:xfrm>
          <a:custGeom>
            <a:rect b="b" l="l" r="r" t="t"/>
            <a:pathLst>
              <a:path extrusionOk="0" h="120000" w="8569960">
                <a:moveTo>
                  <a:pt x="0" y="0"/>
                </a:moveTo>
                <a:lnTo>
                  <a:pt x="8569452" y="0"/>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23"/>
          <p:cNvSpPr/>
          <p:nvPr/>
        </p:nvSpPr>
        <p:spPr>
          <a:xfrm>
            <a:off x="341375" y="1021080"/>
            <a:ext cx="1799844" cy="523341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23"/>
          <p:cNvSpPr/>
          <p:nvPr/>
        </p:nvSpPr>
        <p:spPr>
          <a:xfrm>
            <a:off x="1717548"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23"/>
          <p:cNvSpPr/>
          <p:nvPr/>
        </p:nvSpPr>
        <p:spPr>
          <a:xfrm>
            <a:off x="1908048"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23"/>
          <p:cNvSpPr/>
          <p:nvPr/>
        </p:nvSpPr>
        <p:spPr>
          <a:xfrm>
            <a:off x="2098548"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23"/>
          <p:cNvSpPr/>
          <p:nvPr/>
        </p:nvSpPr>
        <p:spPr>
          <a:xfrm>
            <a:off x="2289048"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23"/>
          <p:cNvSpPr/>
          <p:nvPr/>
        </p:nvSpPr>
        <p:spPr>
          <a:xfrm>
            <a:off x="2479548"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23"/>
          <p:cNvSpPr/>
          <p:nvPr/>
        </p:nvSpPr>
        <p:spPr>
          <a:xfrm>
            <a:off x="2668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23"/>
          <p:cNvSpPr/>
          <p:nvPr/>
        </p:nvSpPr>
        <p:spPr>
          <a:xfrm>
            <a:off x="28590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23"/>
          <p:cNvSpPr/>
          <p:nvPr/>
        </p:nvSpPr>
        <p:spPr>
          <a:xfrm>
            <a:off x="3049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23"/>
          <p:cNvSpPr/>
          <p:nvPr/>
        </p:nvSpPr>
        <p:spPr>
          <a:xfrm>
            <a:off x="32400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23"/>
          <p:cNvSpPr/>
          <p:nvPr/>
        </p:nvSpPr>
        <p:spPr>
          <a:xfrm>
            <a:off x="3430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23"/>
          <p:cNvSpPr/>
          <p:nvPr/>
        </p:nvSpPr>
        <p:spPr>
          <a:xfrm>
            <a:off x="36210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23"/>
          <p:cNvSpPr/>
          <p:nvPr/>
        </p:nvSpPr>
        <p:spPr>
          <a:xfrm>
            <a:off x="3811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23"/>
          <p:cNvSpPr/>
          <p:nvPr/>
        </p:nvSpPr>
        <p:spPr>
          <a:xfrm>
            <a:off x="40020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23"/>
          <p:cNvSpPr/>
          <p:nvPr/>
        </p:nvSpPr>
        <p:spPr>
          <a:xfrm>
            <a:off x="4192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23"/>
          <p:cNvSpPr/>
          <p:nvPr/>
        </p:nvSpPr>
        <p:spPr>
          <a:xfrm>
            <a:off x="43830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23"/>
          <p:cNvSpPr/>
          <p:nvPr/>
        </p:nvSpPr>
        <p:spPr>
          <a:xfrm>
            <a:off x="4573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23"/>
          <p:cNvSpPr/>
          <p:nvPr/>
        </p:nvSpPr>
        <p:spPr>
          <a:xfrm>
            <a:off x="47640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23"/>
          <p:cNvSpPr/>
          <p:nvPr/>
        </p:nvSpPr>
        <p:spPr>
          <a:xfrm>
            <a:off x="4954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23"/>
          <p:cNvSpPr/>
          <p:nvPr/>
        </p:nvSpPr>
        <p:spPr>
          <a:xfrm>
            <a:off x="51450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23"/>
          <p:cNvSpPr/>
          <p:nvPr/>
        </p:nvSpPr>
        <p:spPr>
          <a:xfrm>
            <a:off x="5335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23"/>
          <p:cNvSpPr/>
          <p:nvPr/>
        </p:nvSpPr>
        <p:spPr>
          <a:xfrm>
            <a:off x="55260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23"/>
          <p:cNvSpPr/>
          <p:nvPr/>
        </p:nvSpPr>
        <p:spPr>
          <a:xfrm>
            <a:off x="5716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23"/>
          <p:cNvSpPr/>
          <p:nvPr/>
        </p:nvSpPr>
        <p:spPr>
          <a:xfrm>
            <a:off x="59070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23"/>
          <p:cNvSpPr/>
          <p:nvPr/>
        </p:nvSpPr>
        <p:spPr>
          <a:xfrm>
            <a:off x="6097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23"/>
          <p:cNvSpPr/>
          <p:nvPr/>
        </p:nvSpPr>
        <p:spPr>
          <a:xfrm>
            <a:off x="62880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23"/>
          <p:cNvSpPr/>
          <p:nvPr/>
        </p:nvSpPr>
        <p:spPr>
          <a:xfrm>
            <a:off x="6478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23"/>
          <p:cNvSpPr/>
          <p:nvPr/>
        </p:nvSpPr>
        <p:spPr>
          <a:xfrm>
            <a:off x="66690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23"/>
          <p:cNvSpPr/>
          <p:nvPr/>
        </p:nvSpPr>
        <p:spPr>
          <a:xfrm>
            <a:off x="6859523"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23"/>
          <p:cNvSpPr/>
          <p:nvPr/>
        </p:nvSpPr>
        <p:spPr>
          <a:xfrm>
            <a:off x="7048500"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23"/>
          <p:cNvSpPr/>
          <p:nvPr/>
        </p:nvSpPr>
        <p:spPr>
          <a:xfrm>
            <a:off x="7239000"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23"/>
          <p:cNvSpPr/>
          <p:nvPr/>
        </p:nvSpPr>
        <p:spPr>
          <a:xfrm>
            <a:off x="7429500"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23"/>
          <p:cNvSpPr/>
          <p:nvPr/>
        </p:nvSpPr>
        <p:spPr>
          <a:xfrm>
            <a:off x="7620000"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23"/>
          <p:cNvSpPr/>
          <p:nvPr/>
        </p:nvSpPr>
        <p:spPr>
          <a:xfrm>
            <a:off x="7540752" y="1019555"/>
            <a:ext cx="897635" cy="523494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23"/>
          <p:cNvSpPr/>
          <p:nvPr/>
        </p:nvSpPr>
        <p:spPr>
          <a:xfrm>
            <a:off x="8572500"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23"/>
          <p:cNvSpPr/>
          <p:nvPr/>
        </p:nvSpPr>
        <p:spPr>
          <a:xfrm>
            <a:off x="8763000"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23"/>
          <p:cNvSpPr/>
          <p:nvPr/>
        </p:nvSpPr>
        <p:spPr>
          <a:xfrm>
            <a:off x="8953500" y="6213347"/>
            <a:ext cx="0" cy="30480"/>
          </a:xfrm>
          <a:custGeom>
            <a:rect b="b" l="l" r="r" t="t"/>
            <a:pathLst>
              <a:path extrusionOk="0" h="30479" w="120000">
                <a:moveTo>
                  <a:pt x="0" y="0"/>
                </a:moveTo>
                <a:lnTo>
                  <a:pt x="0" y="30479"/>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23"/>
          <p:cNvSpPr/>
          <p:nvPr/>
        </p:nvSpPr>
        <p:spPr>
          <a:xfrm>
            <a:off x="2289048" y="6213347"/>
            <a:ext cx="0" cy="41275"/>
          </a:xfrm>
          <a:custGeom>
            <a:rect b="b" l="l" r="r" t="t"/>
            <a:pathLst>
              <a:path extrusionOk="0" h="41275" w="120000">
                <a:moveTo>
                  <a:pt x="0" y="0"/>
                </a:moveTo>
                <a:lnTo>
                  <a:pt x="0" y="41147"/>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23"/>
          <p:cNvSpPr/>
          <p:nvPr/>
        </p:nvSpPr>
        <p:spPr>
          <a:xfrm>
            <a:off x="3240023" y="6213347"/>
            <a:ext cx="0" cy="41275"/>
          </a:xfrm>
          <a:custGeom>
            <a:rect b="b" l="l" r="r" t="t"/>
            <a:pathLst>
              <a:path extrusionOk="0" h="41275" w="120000">
                <a:moveTo>
                  <a:pt x="0" y="0"/>
                </a:moveTo>
                <a:lnTo>
                  <a:pt x="0" y="41147"/>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23"/>
          <p:cNvSpPr/>
          <p:nvPr/>
        </p:nvSpPr>
        <p:spPr>
          <a:xfrm>
            <a:off x="4192523" y="6213347"/>
            <a:ext cx="0" cy="41275"/>
          </a:xfrm>
          <a:custGeom>
            <a:rect b="b" l="l" r="r" t="t"/>
            <a:pathLst>
              <a:path extrusionOk="0" h="41275" w="120000">
                <a:moveTo>
                  <a:pt x="0" y="0"/>
                </a:moveTo>
                <a:lnTo>
                  <a:pt x="0" y="41147"/>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23"/>
          <p:cNvSpPr/>
          <p:nvPr/>
        </p:nvSpPr>
        <p:spPr>
          <a:xfrm>
            <a:off x="5145023" y="6213347"/>
            <a:ext cx="0" cy="41275"/>
          </a:xfrm>
          <a:custGeom>
            <a:rect b="b" l="l" r="r" t="t"/>
            <a:pathLst>
              <a:path extrusionOk="0" h="41275" w="120000">
                <a:moveTo>
                  <a:pt x="0" y="0"/>
                </a:moveTo>
                <a:lnTo>
                  <a:pt x="0" y="41147"/>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23"/>
          <p:cNvSpPr/>
          <p:nvPr/>
        </p:nvSpPr>
        <p:spPr>
          <a:xfrm>
            <a:off x="6097523" y="6213347"/>
            <a:ext cx="0" cy="41275"/>
          </a:xfrm>
          <a:custGeom>
            <a:rect b="b" l="l" r="r" t="t"/>
            <a:pathLst>
              <a:path extrusionOk="0" h="41275" w="120000">
                <a:moveTo>
                  <a:pt x="0" y="0"/>
                </a:moveTo>
                <a:lnTo>
                  <a:pt x="0" y="41147"/>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23"/>
          <p:cNvSpPr/>
          <p:nvPr/>
        </p:nvSpPr>
        <p:spPr>
          <a:xfrm>
            <a:off x="7048500" y="6213347"/>
            <a:ext cx="0" cy="41275"/>
          </a:xfrm>
          <a:custGeom>
            <a:rect b="b" l="l" r="r" t="t"/>
            <a:pathLst>
              <a:path extrusionOk="0" h="41275" w="120000">
                <a:moveTo>
                  <a:pt x="0" y="0"/>
                </a:moveTo>
                <a:lnTo>
                  <a:pt x="0" y="41147"/>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23"/>
          <p:cNvSpPr/>
          <p:nvPr/>
        </p:nvSpPr>
        <p:spPr>
          <a:xfrm>
            <a:off x="8953500" y="6213347"/>
            <a:ext cx="0" cy="41275"/>
          </a:xfrm>
          <a:custGeom>
            <a:rect b="b" l="l" r="r" t="t"/>
            <a:pathLst>
              <a:path extrusionOk="0" h="41275" w="120000">
                <a:moveTo>
                  <a:pt x="0" y="0"/>
                </a:moveTo>
                <a:lnTo>
                  <a:pt x="0" y="41147"/>
                </a:lnTo>
              </a:path>
            </a:pathLst>
          </a:custGeom>
          <a:noFill/>
          <a:ln cap="flat" cmpd="sng" w="9525">
            <a:solidFill>
              <a:srgbClr val="8585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23"/>
          <p:cNvSpPr/>
          <p:nvPr/>
        </p:nvSpPr>
        <p:spPr>
          <a:xfrm>
            <a:off x="1431036" y="1876044"/>
            <a:ext cx="73151" cy="73152"/>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23"/>
          <p:cNvSpPr txBox="1"/>
          <p:nvPr/>
        </p:nvSpPr>
        <p:spPr>
          <a:xfrm>
            <a:off x="189077" y="6111646"/>
            <a:ext cx="90170"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0</a:t>
            </a:r>
            <a:endParaRPr sz="1000">
              <a:solidFill>
                <a:schemeClr val="dk1"/>
              </a:solidFill>
              <a:latin typeface="Calibri"/>
              <a:ea typeface="Calibri"/>
              <a:cs typeface="Calibri"/>
              <a:sym typeface="Calibri"/>
            </a:endParaRPr>
          </a:p>
        </p:txBody>
      </p:sp>
      <p:sp>
        <p:nvSpPr>
          <p:cNvPr id="252" name="Google Shape;252;p23"/>
          <p:cNvSpPr txBox="1"/>
          <p:nvPr/>
        </p:nvSpPr>
        <p:spPr>
          <a:xfrm>
            <a:off x="124764" y="5181727"/>
            <a:ext cx="153670"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50</a:t>
            </a:r>
            <a:endParaRPr sz="1000">
              <a:solidFill>
                <a:schemeClr val="dk1"/>
              </a:solidFill>
              <a:latin typeface="Calibri"/>
              <a:ea typeface="Calibri"/>
              <a:cs typeface="Calibri"/>
              <a:sym typeface="Calibri"/>
            </a:endParaRPr>
          </a:p>
        </p:txBody>
      </p:sp>
      <p:sp>
        <p:nvSpPr>
          <p:cNvPr id="253" name="Google Shape;253;p23"/>
          <p:cNvSpPr txBox="1"/>
          <p:nvPr/>
        </p:nvSpPr>
        <p:spPr>
          <a:xfrm>
            <a:off x="60452" y="4251197"/>
            <a:ext cx="21907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100</a:t>
            </a:r>
            <a:endParaRPr sz="1000">
              <a:solidFill>
                <a:schemeClr val="dk1"/>
              </a:solidFill>
              <a:latin typeface="Calibri"/>
              <a:ea typeface="Calibri"/>
              <a:cs typeface="Calibri"/>
              <a:sym typeface="Calibri"/>
            </a:endParaRPr>
          </a:p>
        </p:txBody>
      </p:sp>
      <p:sp>
        <p:nvSpPr>
          <p:cNvPr id="254" name="Google Shape;254;p23"/>
          <p:cNvSpPr txBox="1"/>
          <p:nvPr/>
        </p:nvSpPr>
        <p:spPr>
          <a:xfrm>
            <a:off x="60452" y="3320237"/>
            <a:ext cx="219710"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150</a:t>
            </a:r>
            <a:endParaRPr sz="1000">
              <a:solidFill>
                <a:schemeClr val="dk1"/>
              </a:solidFill>
              <a:latin typeface="Calibri"/>
              <a:ea typeface="Calibri"/>
              <a:cs typeface="Calibri"/>
              <a:sym typeface="Calibri"/>
            </a:endParaRPr>
          </a:p>
        </p:txBody>
      </p:sp>
      <p:sp>
        <p:nvSpPr>
          <p:cNvPr id="255" name="Google Shape;255;p23"/>
          <p:cNvSpPr txBox="1"/>
          <p:nvPr/>
        </p:nvSpPr>
        <p:spPr>
          <a:xfrm>
            <a:off x="60452" y="2390393"/>
            <a:ext cx="21907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200</a:t>
            </a:r>
            <a:endParaRPr sz="1000">
              <a:solidFill>
                <a:schemeClr val="dk1"/>
              </a:solidFill>
              <a:latin typeface="Calibri"/>
              <a:ea typeface="Calibri"/>
              <a:cs typeface="Calibri"/>
              <a:sym typeface="Calibri"/>
            </a:endParaRPr>
          </a:p>
        </p:txBody>
      </p:sp>
      <p:sp>
        <p:nvSpPr>
          <p:cNvPr id="256" name="Google Shape;256;p23"/>
          <p:cNvSpPr txBox="1"/>
          <p:nvPr/>
        </p:nvSpPr>
        <p:spPr>
          <a:xfrm>
            <a:off x="60452" y="1459737"/>
            <a:ext cx="21907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250</a:t>
            </a:r>
            <a:endParaRPr sz="1000">
              <a:solidFill>
                <a:schemeClr val="dk1"/>
              </a:solidFill>
              <a:latin typeface="Calibri"/>
              <a:ea typeface="Calibri"/>
              <a:cs typeface="Calibri"/>
              <a:sym typeface="Calibri"/>
            </a:endParaRPr>
          </a:p>
        </p:txBody>
      </p:sp>
      <p:sp>
        <p:nvSpPr>
          <p:cNvPr id="257" name="Google Shape;257;p23"/>
          <p:cNvSpPr txBox="1"/>
          <p:nvPr/>
        </p:nvSpPr>
        <p:spPr>
          <a:xfrm>
            <a:off x="60452" y="528904"/>
            <a:ext cx="219710"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300</a:t>
            </a:r>
            <a:endParaRPr sz="1000">
              <a:solidFill>
                <a:schemeClr val="dk1"/>
              </a:solidFill>
              <a:latin typeface="Calibri"/>
              <a:ea typeface="Calibri"/>
              <a:cs typeface="Calibri"/>
              <a:sym typeface="Calibri"/>
            </a:endParaRPr>
          </a:p>
        </p:txBody>
      </p:sp>
      <p:sp>
        <p:nvSpPr>
          <p:cNvPr id="258" name="Google Shape;258;p23"/>
          <p:cNvSpPr txBox="1"/>
          <p:nvPr/>
        </p:nvSpPr>
        <p:spPr>
          <a:xfrm>
            <a:off x="290880" y="6277152"/>
            <a:ext cx="18605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0.0</a:t>
            </a:r>
            <a:endParaRPr sz="1000">
              <a:solidFill>
                <a:schemeClr val="dk1"/>
              </a:solidFill>
              <a:latin typeface="Calibri"/>
              <a:ea typeface="Calibri"/>
              <a:cs typeface="Calibri"/>
              <a:sym typeface="Calibri"/>
            </a:endParaRPr>
          </a:p>
        </p:txBody>
      </p:sp>
      <p:sp>
        <p:nvSpPr>
          <p:cNvPr id="259" name="Google Shape;259;p23"/>
          <p:cNvSpPr txBox="1"/>
          <p:nvPr/>
        </p:nvSpPr>
        <p:spPr>
          <a:xfrm>
            <a:off x="1211072" y="6277152"/>
            <a:ext cx="25082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10.0</a:t>
            </a:r>
            <a:endParaRPr sz="1000">
              <a:solidFill>
                <a:schemeClr val="dk1"/>
              </a:solidFill>
              <a:latin typeface="Calibri"/>
              <a:ea typeface="Calibri"/>
              <a:cs typeface="Calibri"/>
              <a:sym typeface="Calibri"/>
            </a:endParaRPr>
          </a:p>
        </p:txBody>
      </p:sp>
      <p:sp>
        <p:nvSpPr>
          <p:cNvPr id="260" name="Google Shape;260;p23"/>
          <p:cNvSpPr txBox="1"/>
          <p:nvPr/>
        </p:nvSpPr>
        <p:spPr>
          <a:xfrm>
            <a:off x="2163317" y="6277152"/>
            <a:ext cx="251460"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20.0</a:t>
            </a:r>
            <a:endParaRPr sz="1000">
              <a:solidFill>
                <a:schemeClr val="dk1"/>
              </a:solidFill>
              <a:latin typeface="Calibri"/>
              <a:ea typeface="Calibri"/>
              <a:cs typeface="Calibri"/>
              <a:sym typeface="Calibri"/>
            </a:endParaRPr>
          </a:p>
        </p:txBody>
      </p:sp>
      <p:sp>
        <p:nvSpPr>
          <p:cNvPr id="261" name="Google Shape;261;p23"/>
          <p:cNvSpPr txBox="1"/>
          <p:nvPr/>
        </p:nvSpPr>
        <p:spPr>
          <a:xfrm>
            <a:off x="3115817" y="6277152"/>
            <a:ext cx="25082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30.0</a:t>
            </a:r>
            <a:endParaRPr sz="1000">
              <a:solidFill>
                <a:schemeClr val="dk1"/>
              </a:solidFill>
              <a:latin typeface="Calibri"/>
              <a:ea typeface="Calibri"/>
              <a:cs typeface="Calibri"/>
              <a:sym typeface="Calibri"/>
            </a:endParaRPr>
          </a:p>
        </p:txBody>
      </p:sp>
      <p:sp>
        <p:nvSpPr>
          <p:cNvPr id="262" name="Google Shape;262;p23"/>
          <p:cNvSpPr txBox="1"/>
          <p:nvPr/>
        </p:nvSpPr>
        <p:spPr>
          <a:xfrm>
            <a:off x="4067936" y="6277152"/>
            <a:ext cx="25082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40.0</a:t>
            </a:r>
            <a:endParaRPr sz="1000">
              <a:solidFill>
                <a:schemeClr val="dk1"/>
              </a:solidFill>
              <a:latin typeface="Calibri"/>
              <a:ea typeface="Calibri"/>
              <a:cs typeface="Calibri"/>
              <a:sym typeface="Calibri"/>
            </a:endParaRPr>
          </a:p>
        </p:txBody>
      </p:sp>
      <p:sp>
        <p:nvSpPr>
          <p:cNvPr id="263" name="Google Shape;263;p23"/>
          <p:cNvSpPr txBox="1"/>
          <p:nvPr/>
        </p:nvSpPr>
        <p:spPr>
          <a:xfrm>
            <a:off x="5020436" y="6277152"/>
            <a:ext cx="25082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50.0</a:t>
            </a:r>
            <a:endParaRPr sz="1000">
              <a:solidFill>
                <a:schemeClr val="dk1"/>
              </a:solidFill>
              <a:latin typeface="Calibri"/>
              <a:ea typeface="Calibri"/>
              <a:cs typeface="Calibri"/>
              <a:sym typeface="Calibri"/>
            </a:endParaRPr>
          </a:p>
        </p:txBody>
      </p:sp>
      <p:sp>
        <p:nvSpPr>
          <p:cNvPr id="264" name="Google Shape;264;p23"/>
          <p:cNvSpPr txBox="1"/>
          <p:nvPr/>
        </p:nvSpPr>
        <p:spPr>
          <a:xfrm>
            <a:off x="5972683" y="6277152"/>
            <a:ext cx="25082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60.0</a:t>
            </a:r>
            <a:endParaRPr sz="1000">
              <a:solidFill>
                <a:schemeClr val="dk1"/>
              </a:solidFill>
              <a:latin typeface="Calibri"/>
              <a:ea typeface="Calibri"/>
              <a:cs typeface="Calibri"/>
              <a:sym typeface="Calibri"/>
            </a:endParaRPr>
          </a:p>
        </p:txBody>
      </p:sp>
      <p:sp>
        <p:nvSpPr>
          <p:cNvPr id="265" name="Google Shape;265;p23"/>
          <p:cNvSpPr txBox="1"/>
          <p:nvPr/>
        </p:nvSpPr>
        <p:spPr>
          <a:xfrm>
            <a:off x="6925182" y="6277152"/>
            <a:ext cx="25082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70.0</a:t>
            </a:r>
            <a:endParaRPr sz="1000">
              <a:solidFill>
                <a:schemeClr val="dk1"/>
              </a:solidFill>
              <a:latin typeface="Calibri"/>
              <a:ea typeface="Calibri"/>
              <a:cs typeface="Calibri"/>
              <a:sym typeface="Calibri"/>
            </a:endParaRPr>
          </a:p>
        </p:txBody>
      </p:sp>
      <p:sp>
        <p:nvSpPr>
          <p:cNvPr id="266" name="Google Shape;266;p23"/>
          <p:cNvSpPr txBox="1"/>
          <p:nvPr/>
        </p:nvSpPr>
        <p:spPr>
          <a:xfrm>
            <a:off x="7877302" y="6277152"/>
            <a:ext cx="25082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80.0</a:t>
            </a:r>
            <a:endParaRPr sz="1000">
              <a:solidFill>
                <a:schemeClr val="dk1"/>
              </a:solidFill>
              <a:latin typeface="Calibri"/>
              <a:ea typeface="Calibri"/>
              <a:cs typeface="Calibri"/>
              <a:sym typeface="Calibri"/>
            </a:endParaRPr>
          </a:p>
        </p:txBody>
      </p:sp>
      <p:sp>
        <p:nvSpPr>
          <p:cNvPr id="267" name="Google Shape;267;p23"/>
          <p:cNvSpPr txBox="1"/>
          <p:nvPr/>
        </p:nvSpPr>
        <p:spPr>
          <a:xfrm>
            <a:off x="8829547" y="6277152"/>
            <a:ext cx="25082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90.0</a:t>
            </a:r>
            <a:endParaRPr sz="1000">
              <a:solidFill>
                <a:schemeClr val="dk1"/>
              </a:solidFill>
              <a:latin typeface="Calibri"/>
              <a:ea typeface="Calibri"/>
              <a:cs typeface="Calibri"/>
              <a:sym typeface="Calibri"/>
            </a:endParaRPr>
          </a:p>
        </p:txBody>
      </p:sp>
      <p:sp>
        <p:nvSpPr>
          <p:cNvPr id="268" name="Google Shape;268;p23"/>
          <p:cNvSpPr/>
          <p:nvPr/>
        </p:nvSpPr>
        <p:spPr>
          <a:xfrm>
            <a:off x="1441703" y="822960"/>
            <a:ext cx="73151" cy="73152"/>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23"/>
          <p:cNvSpPr txBox="1"/>
          <p:nvPr/>
        </p:nvSpPr>
        <p:spPr>
          <a:xfrm>
            <a:off x="1531747" y="756666"/>
            <a:ext cx="1363980"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Wind mph v Alt Ft - Beach</a:t>
            </a:r>
            <a:endParaRPr sz="1000">
              <a:solidFill>
                <a:schemeClr val="dk1"/>
              </a:solidFill>
              <a:latin typeface="Calibri"/>
              <a:ea typeface="Calibri"/>
              <a:cs typeface="Calibri"/>
              <a:sym typeface="Calibri"/>
            </a:endParaRPr>
          </a:p>
        </p:txBody>
      </p:sp>
      <p:sp>
        <p:nvSpPr>
          <p:cNvPr id="270" name="Google Shape;270;p23"/>
          <p:cNvSpPr/>
          <p:nvPr/>
        </p:nvSpPr>
        <p:spPr>
          <a:xfrm>
            <a:off x="3201923" y="816863"/>
            <a:ext cx="85344" cy="85344"/>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23"/>
          <p:cNvSpPr/>
          <p:nvPr/>
        </p:nvSpPr>
        <p:spPr>
          <a:xfrm>
            <a:off x="4885944" y="821436"/>
            <a:ext cx="76200" cy="762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23"/>
          <p:cNvSpPr txBox="1"/>
          <p:nvPr/>
        </p:nvSpPr>
        <p:spPr>
          <a:xfrm>
            <a:off x="3298316" y="756666"/>
            <a:ext cx="288353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Wind mph v Alt ft - Field	Temp F v Alt Ft - Beach</a:t>
            </a:r>
            <a:endParaRPr sz="1000">
              <a:solidFill>
                <a:schemeClr val="dk1"/>
              </a:solidFill>
              <a:latin typeface="Calibri"/>
              <a:ea typeface="Calibri"/>
              <a:cs typeface="Calibri"/>
              <a:sym typeface="Calibri"/>
            </a:endParaRPr>
          </a:p>
        </p:txBody>
      </p:sp>
      <p:sp>
        <p:nvSpPr>
          <p:cNvPr id="273" name="Google Shape;273;p23"/>
          <p:cNvSpPr/>
          <p:nvPr/>
        </p:nvSpPr>
        <p:spPr>
          <a:xfrm>
            <a:off x="6499859" y="827532"/>
            <a:ext cx="64135" cy="64135"/>
          </a:xfrm>
          <a:custGeom>
            <a:rect b="b" l="l" r="r" t="t"/>
            <a:pathLst>
              <a:path extrusionOk="0" h="64134" w="64134">
                <a:moveTo>
                  <a:pt x="0" y="64008"/>
                </a:moveTo>
                <a:lnTo>
                  <a:pt x="64008" y="64008"/>
                </a:lnTo>
                <a:lnTo>
                  <a:pt x="64008" y="0"/>
                </a:lnTo>
                <a:lnTo>
                  <a:pt x="0" y="0"/>
                </a:lnTo>
                <a:lnTo>
                  <a:pt x="0" y="64008"/>
                </a:lnTo>
                <a:close/>
              </a:path>
            </a:pathLst>
          </a:custGeom>
          <a:solidFill>
            <a:srgbClr val="6600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23"/>
          <p:cNvSpPr/>
          <p:nvPr/>
        </p:nvSpPr>
        <p:spPr>
          <a:xfrm>
            <a:off x="6499859" y="827532"/>
            <a:ext cx="64135" cy="64135"/>
          </a:xfrm>
          <a:custGeom>
            <a:rect b="b" l="l" r="r" t="t"/>
            <a:pathLst>
              <a:path extrusionOk="0" h="64134" w="64134">
                <a:moveTo>
                  <a:pt x="0" y="64008"/>
                </a:moveTo>
                <a:lnTo>
                  <a:pt x="64008" y="64008"/>
                </a:lnTo>
                <a:lnTo>
                  <a:pt x="64008" y="0"/>
                </a:lnTo>
                <a:lnTo>
                  <a:pt x="0" y="0"/>
                </a:lnTo>
                <a:lnTo>
                  <a:pt x="0" y="64008"/>
                </a:lnTo>
                <a:close/>
              </a:path>
            </a:pathLst>
          </a:custGeom>
          <a:noFill/>
          <a:ln cap="flat" cmpd="sng" w="9525">
            <a:solidFill>
              <a:srgbClr val="9999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23"/>
          <p:cNvSpPr txBox="1"/>
          <p:nvPr/>
        </p:nvSpPr>
        <p:spPr>
          <a:xfrm>
            <a:off x="6586219" y="756666"/>
            <a:ext cx="111696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1000">
                <a:solidFill>
                  <a:schemeClr val="dk1"/>
                </a:solidFill>
                <a:latin typeface="Calibri"/>
                <a:ea typeface="Calibri"/>
                <a:cs typeface="Calibri"/>
                <a:sym typeface="Calibri"/>
              </a:rPr>
              <a:t>Temp F v Alt ft - Field</a:t>
            </a:r>
            <a:endParaRPr sz="1000">
              <a:solidFill>
                <a:schemeClr val="dk1"/>
              </a:solidFill>
              <a:latin typeface="Calibri"/>
              <a:ea typeface="Calibri"/>
              <a:cs typeface="Calibri"/>
              <a:sym typeface="Calibri"/>
            </a:endParaRPr>
          </a:p>
        </p:txBody>
      </p:sp>
      <p:sp>
        <p:nvSpPr>
          <p:cNvPr id="276" name="Google Shape;276;p23"/>
          <p:cNvSpPr txBox="1"/>
          <p:nvPr/>
        </p:nvSpPr>
        <p:spPr>
          <a:xfrm>
            <a:off x="3795521" y="18999"/>
            <a:ext cx="1554480" cy="605790"/>
          </a:xfrm>
          <a:prstGeom prst="rect">
            <a:avLst/>
          </a:prstGeom>
          <a:noFill/>
          <a:ln>
            <a:noFill/>
          </a:ln>
        </p:spPr>
        <p:txBody>
          <a:bodyPr anchorCtr="0" anchor="t" bIns="0" lIns="0" spcFirstLastPara="1" rIns="0" wrap="square" tIns="13325">
            <a:spAutoFit/>
          </a:bodyPr>
          <a:lstStyle/>
          <a:p>
            <a:pPr indent="0" lvl="0" marL="12700" marR="0" rtl="0" algn="l">
              <a:spcBef>
                <a:spcPts val="0"/>
              </a:spcBef>
              <a:spcAft>
                <a:spcPts val="0"/>
              </a:spcAft>
              <a:buNone/>
            </a:pPr>
            <a:r>
              <a:rPr lang="en-US" sz="3800">
                <a:solidFill>
                  <a:srgbClr val="000000"/>
                </a:solidFill>
                <a:latin typeface="Calibri"/>
                <a:ea typeface="Calibri"/>
                <a:cs typeface="Calibri"/>
                <a:sym typeface="Calibri"/>
              </a:rPr>
              <a:t>Profiler</a:t>
            </a:r>
            <a:endParaRPr sz="3800">
              <a:solidFill>
                <a:srgbClr val="000000"/>
              </a:solidFill>
              <a:latin typeface="Calibri"/>
              <a:ea typeface="Calibri"/>
              <a:cs typeface="Calibri"/>
              <a:sym typeface="Calibri"/>
            </a:endParaRPr>
          </a:p>
        </p:txBody>
      </p:sp>
      <p:sp>
        <p:nvSpPr>
          <p:cNvPr id="277" name="Google Shape;277;p23"/>
          <p:cNvSpPr/>
          <p:nvPr/>
        </p:nvSpPr>
        <p:spPr>
          <a:xfrm>
            <a:off x="3128772" y="3872545"/>
            <a:ext cx="3023616" cy="19812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23"/>
          <p:cNvSpPr/>
          <p:nvPr/>
        </p:nvSpPr>
        <p:spPr>
          <a:xfrm>
            <a:off x="8686800" y="6467855"/>
            <a:ext cx="457200" cy="390144"/>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23"/>
          <p:cNvSpPr txBox="1"/>
          <p:nvPr/>
        </p:nvSpPr>
        <p:spPr>
          <a:xfrm>
            <a:off x="23266" y="6720027"/>
            <a:ext cx="1243330" cy="13208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700" u="sng">
                <a:solidFill>
                  <a:schemeClr val="hlink"/>
                </a:solidFill>
                <a:latin typeface="Arial"/>
                <a:ea typeface="Arial"/>
                <a:cs typeface="Arial"/>
                <a:sym typeface="Arial"/>
                <a:hlinkClick r:id="rId11"/>
              </a:rPr>
              <a:t>geoff.bland@nasa.gov </a:t>
            </a:r>
            <a:r>
              <a:rPr lang="en-US" sz="700">
                <a:solidFill>
                  <a:schemeClr val="dk1"/>
                </a:solidFill>
                <a:latin typeface="Arial"/>
                <a:ea typeface="Arial"/>
                <a:cs typeface="Arial"/>
                <a:sym typeface="Arial"/>
              </a:rPr>
              <a:t>8-21-17</a:t>
            </a:r>
            <a:endParaRPr sz="700">
              <a:solidFill>
                <a:schemeClr val="dk1"/>
              </a:solidFill>
              <a:latin typeface="Arial"/>
              <a:ea typeface="Arial"/>
              <a:cs typeface="Arial"/>
              <a:sym typeface="Arial"/>
            </a:endParaRPr>
          </a:p>
        </p:txBody>
      </p:sp>
      <p:pic>
        <p:nvPicPr>
          <p:cNvPr id="280" name="Google Shape;280;p23"/>
          <p:cNvPicPr preferRelativeResize="0"/>
          <p:nvPr/>
        </p:nvPicPr>
        <p:blipFill rotWithShape="1">
          <a:blip r:embed="rId12">
            <a:alphaModFix/>
          </a:blip>
          <a:srcRect b="0" l="25217" r="27951" t="0"/>
          <a:stretch/>
        </p:blipFill>
        <p:spPr>
          <a:xfrm>
            <a:off x="3985359" y="1492248"/>
            <a:ext cx="1367336" cy="282232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