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3E4254-56E0-4FAA-B751-4A023CF71E0F}">
  <a:tblStyle styleId="{BE3E4254-56E0-4FAA-B751-4A023CF71E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88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fa708ab4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fa708ab4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fa708ab4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fa708ab4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fa708ab4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fa708ab4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fa708ab4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fa708ab4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fa708ab4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fa708ab4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fa708ab4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fa708ab4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driven instruction.  Setting goals.  Recognizing that success looks different for different people. 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fa708ab4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fa708ab4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fa708ab4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fa708ab4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fa708ab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fa708ab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fa708ab4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fa708ab4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fa708ab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6fa708ab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fa708ab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fa708ab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fa708ab4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fa708ab4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fa708ab4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fa708ab49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fa708ab4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fa708ab4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see anything in that picture that wouldn’t be allowed in your school?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fa708ab4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fa708ab4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fa708ab4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fa708ab4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fa708ab49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fa708ab49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32125" y="142697"/>
            <a:ext cx="1146450" cy="1084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.mercer@lpps.inf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477050" y="1472550"/>
            <a:ext cx="8190000" cy="10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PBIS in Lincoln Park</a:t>
            </a:r>
            <a:endParaRPr sz="6000" b="1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968750" y="2561550"/>
            <a:ext cx="52065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CCCC"/>
                </a:solidFill>
                <a:latin typeface="Arial Narrow"/>
                <a:ea typeface="Arial Narrow"/>
                <a:cs typeface="Arial Narrow"/>
                <a:sym typeface="Arial Narrow"/>
              </a:rPr>
              <a:t>November 8, 2019</a:t>
            </a:r>
            <a:endParaRPr sz="3000">
              <a:solidFill>
                <a:srgbClr val="CCCCC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92625" y="4179125"/>
            <a:ext cx="5261400" cy="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Dan Mercer, Lincoln Park High School </a:t>
            </a:r>
            <a:r>
              <a:rPr lang="en" dirty="0" smtClean="0">
                <a:solidFill>
                  <a:srgbClr val="FFFFFF"/>
                </a:solidFill>
              </a:rPr>
              <a:t>Principal</a:t>
            </a:r>
          </a:p>
          <a:p>
            <a:pPr lvl="0"/>
            <a:r>
              <a:rPr lang="en-US" dirty="0" smtClean="0">
                <a:solidFill>
                  <a:srgbClr val="FFFFFF"/>
                </a:solidFill>
                <a:hlinkClick r:id="rId3"/>
              </a:rPr>
              <a:t>daniel.mercer@lpps.info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57" name="Google Shape;57;p13" descr="alt=&quot;&quot;"/>
          <p:cNvSpPr txBox="1"/>
          <p:nvPr/>
        </p:nvSpPr>
        <p:spPr>
          <a:xfrm>
            <a:off x="50" y="4822025"/>
            <a:ext cx="9144000" cy="321600"/>
          </a:xfrm>
          <a:prstGeom prst="rect">
            <a:avLst/>
          </a:prstGeom>
          <a:solidFill>
            <a:srgbClr val="F87D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Tier II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Student Support Team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Teachers can refer students to a team of school administrators, social workers, counselors, nursing consultant, teacher consultant and more as needed.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Strategies already attempted with the students are discussed and recommendations are made to teachers and/or options are chosen from a menu of other resources that we can employ for the student.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Regularly collect data and follow up.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1" name="Google Shape;121;p22" descr="alt=&quot;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8700" y="3367350"/>
            <a:ext cx="1750325" cy="165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SST Menu Options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4005550" y="1096950"/>
            <a:ext cx="445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Adult Mentor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Group Participation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Referred to a Club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ELL Consult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Right Trac Attendance Program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Restorative Work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Planned Breaks, Behavior Intervention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1277125"/>
            <a:ext cx="339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Social Work Services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Building-Level Responsibility or Participation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Peer to Peer Program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Tutoring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Check in/Check Out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Medical Referral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Tier III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217075" y="1230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Wrap Around Services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More intense therapy and group options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Guidance Center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Henry Ford Health Clinic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Still a focus for improvement at LPHS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5" name="Google Shape;135;p24" title="Oh the Places You'll 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575" y="1353650"/>
            <a:ext cx="3043408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242975" y="3840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Blending PBIS with the 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Resilient Schools Project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41" name="Google Shape;141;p25" descr="Explains tier 1, tier 2, and tier 3 of PBIS" title="Tiers of PBI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75" y="1994525"/>
            <a:ext cx="2331025" cy="17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 descr="alt=&quot;&quot;"/>
          <p:cNvSpPr/>
          <p:nvPr/>
        </p:nvSpPr>
        <p:spPr>
          <a:xfrm>
            <a:off x="2650275" y="2620825"/>
            <a:ext cx="425400" cy="4614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5" descr="Belonging, mastery, independence, and generosit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6111" y="1994525"/>
            <a:ext cx="1738065" cy="17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 descr="alt=&quot;&quot;"/>
          <p:cNvSpPr/>
          <p:nvPr/>
        </p:nvSpPr>
        <p:spPr>
          <a:xfrm>
            <a:off x="5320175" y="2689550"/>
            <a:ext cx="667500" cy="3534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5" descr="alt=&quot;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7475" y="1939588"/>
            <a:ext cx="2516100" cy="18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Belonging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072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A sense of community, where all are welcome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2" name="Google Shape;152;p26" title="Bilingualis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27775"/>
            <a:ext cx="4849482" cy="316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 descr="Flags from different countri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282" y="1827775"/>
            <a:ext cx="3837317" cy="195043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5154275" y="3930600"/>
            <a:ext cx="38373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Who our students are and what they do is cause for celebration.  It’s our jobs to help them recognize that. 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Mastery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 feeling of competence in many areas.  Having self-control, responsibility, and achieving personal goals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This area stresses the importance of small group instruction and of meeting students where they are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Important to know students’ strengths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and interests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Promote growth mindset -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Power of Yet!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61" name="Google Shape;161;p27" descr="alt=&quot;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6625" y="2603750"/>
            <a:ext cx="4084349" cy="23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Generosity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Looking forward to being able to contribute to others or give cherishables to others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Classroom Jobs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Community Circles and Communication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Service Learning Projects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Finding Value in Student Strengths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68" name="Google Shape;168;p28" descr="alt=&quot;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9275" y="1683675"/>
            <a:ext cx="2640225" cy="324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Independence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Making one’s own decisions and being responsible for one’s success or failures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Risk taking - big for staff as well!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Clear communication on expectations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Choices where possible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Ensure that you are there to help;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not punish for mistakes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75" name="Google Shape;175;p29" descr="alt=&quot;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350" y="1618925"/>
            <a:ext cx="2865699" cy="335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311700" y="287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Suspension Data</a:t>
            </a:r>
            <a:endParaRPr>
              <a:solidFill>
                <a:srgbClr val="FFFFFF"/>
              </a:solidFill>
            </a:endParaRPr>
          </a:p>
        </p:txBody>
      </p:sp>
      <p:graphicFrame>
        <p:nvGraphicFramePr>
          <p:cNvPr id="181" name="Google Shape;181;p30" descr="Out of school suspension and in school suspension data from 2010-2019" title="Suspension Data"/>
          <p:cNvGraphicFramePr/>
          <p:nvPr>
            <p:extLst>
              <p:ext uri="{D42A27DB-BD31-4B8C-83A1-F6EECF244321}">
                <p14:modId xmlns:p14="http://schemas.microsoft.com/office/powerpoint/2010/main" val="2314979408"/>
              </p:ext>
            </p:extLst>
          </p:nvPr>
        </p:nvGraphicFramePr>
        <p:xfrm>
          <a:off x="1345675" y="1055425"/>
          <a:ext cx="5828200" cy="3962100"/>
        </p:xfrm>
        <a:graphic>
          <a:graphicData uri="http://schemas.openxmlformats.org/drawingml/2006/table">
            <a:tbl>
              <a:tblPr firstRow="1">
                <a:noFill/>
                <a:tableStyleId>{BE3E4254-56E0-4FAA-B751-4A023CF71E0F}</a:tableStyleId>
              </a:tblPr>
              <a:tblGrid>
                <a:gridCol w="145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Year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OSS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ISS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Total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10-11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513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722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11-12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429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302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731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12-13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349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252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601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13-14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396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355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751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14-15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275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384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659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15-16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149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350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16-17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179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178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357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17-18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85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83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168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18-19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130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81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211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It works, but it has to be who you are!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87" name="Google Shape;187;p31" descr="alt=&quot;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088" y="1170125"/>
            <a:ext cx="666982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Mr. Terry Dangerfield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Superintendent, Lincoln Park Public Schools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Who are we?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Only high school in Lincoln Park, a community of about 6 square miles and nearly 40,000 residents.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96325" y="2071975"/>
            <a:ext cx="2115300" cy="27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Changing Demographics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Community Eligibility Program Participant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Enrollment up district-wide and at LPHS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Students from 15 different countries on five different continents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70" name="Google Shape;70;p15" descr="Lincoln Park demographics from 2014-20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163" y="2206725"/>
            <a:ext cx="6334125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Tier One Focus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8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Shift from Tier 2 and 3 focus to a mindset that emphasizes the importance of what happens at the Tier 1 Level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By improving EVERYONE’s experience, we reduce the number of students that need Tier 2 and 3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Mindset becomes more proactive, rather than reactive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Building the strong foundation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91440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This has to be who you are!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78" name="Google Shape;78;p16" descr="Lincoln Park Schools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5475" y="2905500"/>
            <a:ext cx="2038026" cy="188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What does that Tier 1 work look like?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Commitment to 5:1 positive to negative feedback ratio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Mindset shift to include 5:1 ratio when considering experiences in the building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Increase the positive experiences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Increase sense of belonging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This includes staff! 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Classroom Interventions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Classroom Visits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180 Classroom Walkthroughs in October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Every teacher gets at least 1 visit per week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Coaching vs. Feedback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5" name="Google Shape;85;p17" descr="Wall of Positivit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025" y="2112325"/>
            <a:ext cx="4107425" cy="277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Tier 1 in the Classroom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Fidgets and Tactile Opportunities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Calming Corners/Spaces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Small Group Instruction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Community Circles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Don’t sweat the small stuff!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2" name="Google Shape;92;p18" descr="alt=&quot;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3525" y="1964450"/>
            <a:ext cx="5633251" cy="30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Tier 1 Supports Outside of the Classroom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Intervention Staff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Positive Rewards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Social Work Services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Henry Ford Medical Clinic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Special Events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Counseling Services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Responsible Thinking Center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9" name="Google Shape;99;p19" title="Throw Kindness Like Confetti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850" y="1265725"/>
            <a:ext cx="3362675" cy="35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360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Responsible Thinking Center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When self-regulation needs more than the classroom can offer or when students need support from more than the classroom teacher.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6" name="Google Shape;106;p20" descr="alt=&quot;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063" y="1923073"/>
            <a:ext cx="7293882" cy="316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RTC, Continued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3" name="Google Shape;113;p21" descr="alt=&quot;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525" y="2122875"/>
            <a:ext cx="3676700" cy="275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 descr="alt=&quot;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3900" y="100325"/>
            <a:ext cx="4309349" cy="264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 descr="alt=&quot;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3900" y="2840250"/>
            <a:ext cx="4158399" cy="21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650</Words>
  <Application>Microsoft Office PowerPoint</Application>
  <PresentationFormat>On-screen Show (16:9)</PresentationFormat>
  <Paragraphs>143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Arial Narrow</vt:lpstr>
      <vt:lpstr>Simple Light</vt:lpstr>
      <vt:lpstr>PBIS in Lincoln Park</vt:lpstr>
      <vt:lpstr>Mr. Terry Dangerfield Superintendent, Lincoln Park Public Schools</vt:lpstr>
      <vt:lpstr>Who are we? </vt:lpstr>
      <vt:lpstr>Tier One Focus</vt:lpstr>
      <vt:lpstr>What does that Tier 1 work look like? </vt:lpstr>
      <vt:lpstr>Tier 1 in the Classroom</vt:lpstr>
      <vt:lpstr>Tier 1 Supports Outside of the Classroom</vt:lpstr>
      <vt:lpstr>Responsible Thinking Center</vt:lpstr>
      <vt:lpstr>RTC, Continued</vt:lpstr>
      <vt:lpstr>Tier II</vt:lpstr>
      <vt:lpstr>SST Menu Options</vt:lpstr>
      <vt:lpstr>Tier III</vt:lpstr>
      <vt:lpstr>Blending PBIS with the  Resilient Schools Project</vt:lpstr>
      <vt:lpstr>Belonging</vt:lpstr>
      <vt:lpstr>Mastery</vt:lpstr>
      <vt:lpstr>Generosity</vt:lpstr>
      <vt:lpstr>Independence</vt:lpstr>
      <vt:lpstr>Suspension Data</vt:lpstr>
      <vt:lpstr>It works, but it has to be who you are!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PBIS in Lincoln Park</dc:title>
  <dc:creator>Lisa Farkas</dc:creator>
  <cp:lastModifiedBy>Lisa Farkas</cp:lastModifiedBy>
  <cp:revision>3</cp:revision>
  <dcterms:modified xsi:type="dcterms:W3CDTF">2019-11-15T18:25:30Z</dcterms:modified>
</cp:coreProperties>
</file>