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Lst>
  <p:sldSz cx="9144000" cy="5143500" type="screen16x9"/>
  <p:notesSz cx="6858000" cy="9144000"/>
  <p:embeddedFontLst>
    <p:embeddedFont>
      <p:font typeface="Montserrat" panose="020B0604020202020204" charset="0"/>
      <p:regular r:id="rId26"/>
      <p:bold r:id="rId27"/>
      <p:italic r:id="rId28"/>
      <p:boldItalic r:id="rId29"/>
    </p:embeddedFont>
    <p:embeddedFont>
      <p:font typeface="Lato" panose="020B060402020202020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3" d="100"/>
          <a:sy n="53" d="100"/>
        </p:scale>
        <p:origin x="844"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33"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7.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BFkTu8Y1KLs"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Jason Mraz video-</a:t>
            </a:r>
            <a:endParaRPr/>
          </a:p>
          <a:p>
            <a:pPr marL="0" lvl="0" indent="0" algn="l" rtl="0">
              <a:spcBef>
                <a:spcPts val="0"/>
              </a:spcBef>
              <a:spcAft>
                <a:spcPts val="0"/>
              </a:spcAft>
              <a:buNone/>
            </a:pPr>
            <a:r>
              <a:rPr lang="en" u="sng">
                <a:solidFill>
                  <a:schemeClr val="hlink"/>
                </a:solidFill>
                <a:hlinkClick r:id="rId3"/>
              </a:rPr>
              <a:t>https://www.youtube.com/watch?v=BFkTu8Y1KLs</a:t>
            </a:r>
            <a:endParaRPr/>
          </a:p>
          <a:p>
            <a:pPr marL="0" lvl="0" indent="0" algn="l" rtl="0">
              <a:spcBef>
                <a:spcPts val="0"/>
              </a:spcBef>
              <a:spcAft>
                <a:spcPts val="0"/>
              </a:spcAft>
              <a:buNone/>
            </a:pPr>
            <a:endParaRPr/>
          </a:p>
          <a:p>
            <a:pPr marL="0" lvl="0" indent="0" algn="l" rtl="0">
              <a:spcBef>
                <a:spcPts val="0"/>
              </a:spcBef>
              <a:spcAft>
                <a:spcPts val="0"/>
              </a:spcAft>
              <a:buNone/>
            </a:pPr>
            <a:r>
              <a:rPr lang="en"/>
              <a:t>Pat</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4d05c472c4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4d05c472c4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Picture of raffle bins, blue tickets, google doc for teaching strategies, survey on next slide, examples of teaching the matrix</a:t>
            </a:r>
            <a:endParaRPr/>
          </a:p>
          <a:p>
            <a:pPr marL="0" lvl="0" indent="0" algn="l" rtl="0">
              <a:spcBef>
                <a:spcPts val="0"/>
              </a:spcBef>
              <a:spcAft>
                <a:spcPts val="0"/>
              </a:spcAft>
              <a:buNone/>
            </a:pPr>
            <a:r>
              <a:rPr lang="en"/>
              <a:t>Ashley</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4d12ec3d42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4d12ec3d4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5278fcf1da_0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5278fcf1da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526bd1c5b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526bd1c5b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524702face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524702face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Rick</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4d05c472c4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4d05c472c4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Picture of Rick with peer mentor, Ashley CICO</a:t>
            </a:r>
            <a:endParaRPr/>
          </a:p>
          <a:p>
            <a:pPr marL="0" lvl="0" indent="0" algn="l" rtl="0">
              <a:spcBef>
                <a:spcPts val="0"/>
              </a:spcBef>
              <a:spcAft>
                <a:spcPts val="0"/>
              </a:spcAft>
              <a:buNone/>
            </a:pPr>
            <a:r>
              <a:rPr lang="en"/>
              <a:t>Rick</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4d05c472c4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 name="Google Shape;247;g4d05c472c4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Rick &amp; Pat</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524702face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524702face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g524702face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1" name="Google Shape;261;g524702face_2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524702face_2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8" name="Google Shape;268;g524702face_2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4d05c472c4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4d05c472c4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n"/>
              <a:t>Pat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524702face_2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524702face_2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524702face_1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524702face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g524702face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8" name="Google Shape;288;g524702face_3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4d05c472c4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4d05c472c4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4d05c472c4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4d05c472c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4d05c472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4d05c472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a:p>
            <a:pPr marL="0" lvl="0" indent="0" algn="l" rtl="0">
              <a:spcBef>
                <a:spcPts val="0"/>
              </a:spcBef>
              <a:spcAft>
                <a:spcPts val="0"/>
              </a:spcAft>
              <a:buNone/>
            </a:pPr>
            <a:r>
              <a:rPr lang="en"/>
              <a:t>Picture of matrix and minor and majors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216d857ad_4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216d857ad_4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524702face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524702fac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Ticket data - started taking data on teacher, date, student, location (now only take data on total number of tickets handed out), </a:t>
            </a:r>
            <a:endParaRPr/>
          </a:p>
          <a:p>
            <a:pPr marL="0" lvl="0" indent="0" algn="l" rtl="0">
              <a:spcBef>
                <a:spcPts val="0"/>
              </a:spcBef>
              <a:spcAft>
                <a:spcPts val="0"/>
              </a:spcAft>
              <a:buNone/>
            </a:pPr>
            <a:r>
              <a:rPr lang="en"/>
              <a:t>Leah</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524702face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524702face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Leah</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4d05c472c4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 name="Google Shape;183;g4d05c472c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tier ⅔ team developed criteria for students to enter/exit tier 2 and tier 3 and reviews monthly</a:t>
            </a:r>
            <a:endParaRPr/>
          </a:p>
          <a:p>
            <a:pPr marL="0" lvl="0" indent="0" algn="l" rtl="0">
              <a:spcBef>
                <a:spcPts val="0"/>
              </a:spcBef>
              <a:spcAft>
                <a:spcPts val="0"/>
              </a:spcAft>
              <a:buNone/>
            </a:pPr>
            <a:r>
              <a:rPr lang="en"/>
              <a:t>Pat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524702face_3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524702face_3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160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1600"/>
              </a:spcBef>
              <a:spcAft>
                <a:spcPts val="160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mc:AlternateContent xmlns:mc="http://schemas.openxmlformats.org/markup-compatibility/2006" xmlns:p14="http://schemas.microsoft.com/office/powerpoint/2010/main">
    <mc:Choice Requires="p14">
      <p:transition spd="slow" p14:dur="900">
        <p:push dir="r"/>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g"/><Relationship Id="rId5" Type="http://schemas.openxmlformats.org/officeDocument/2006/relationships/hyperlink" Target="http://www.youtube.com/watch?v=BFkTu8Y1KLs"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image" Target="../media/image18.jpg"/></Relationships>
</file>

<file path=ppt/slides/_rels/slide14.xml.rels><?xml version="1.0" encoding="UTF-8" standalone="yes"?>
<Relationships xmlns="http://schemas.openxmlformats.org/package/2006/relationships"><Relationship Id="rId3" Type="http://schemas.openxmlformats.org/officeDocument/2006/relationships/hyperlink" Target="http://www.youtube.com/watch?v=2v0RhvZ3lvY" TargetMode="External"/><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1.jpg"/></Relationships>
</file>

<file path=ppt/slides/_rels/slide1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7.jpg"/></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hyperlink" Target="https://drive.google.com/a/livoniapublicschools.org/file/d/1Qzlm9KaoCuvR-qDlslT-C3Ji6dQeycTL/view?usp=drive_web"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3"/>
          <p:cNvSpPr txBox="1">
            <a:spLocks noGrp="1"/>
          </p:cNvSpPr>
          <p:nvPr>
            <p:ph type="ctrTitle"/>
          </p:nvPr>
        </p:nvSpPr>
        <p:spPr>
          <a:xfrm>
            <a:off x="3047750" y="559700"/>
            <a:ext cx="5017500" cy="1578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Western Wayne Skill Center  at Garfield Community School PBIS</a:t>
            </a:r>
            <a:endParaRPr/>
          </a:p>
        </p:txBody>
      </p:sp>
      <p:sp>
        <p:nvSpPr>
          <p:cNvPr id="135" name="Google Shape;135;p13"/>
          <p:cNvSpPr txBox="1">
            <a:spLocks noGrp="1"/>
          </p:cNvSpPr>
          <p:nvPr>
            <p:ph type="subTitle" idx="1"/>
          </p:nvPr>
        </p:nvSpPr>
        <p:spPr>
          <a:xfrm>
            <a:off x="5393550" y="4267850"/>
            <a:ext cx="3470700" cy="50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Patrick Mies, Rick DuBay, Ashley Van Tiem, Leah Clark</a:t>
            </a:r>
            <a:endParaRPr/>
          </a:p>
        </p:txBody>
      </p:sp>
      <p:pic>
        <p:nvPicPr>
          <p:cNvPr id="136" name="Google Shape;136;p13"/>
          <p:cNvPicPr preferRelativeResize="0"/>
          <p:nvPr/>
        </p:nvPicPr>
        <p:blipFill>
          <a:blip r:embed="rId3">
            <a:alphaModFix/>
          </a:blip>
          <a:stretch>
            <a:fillRect/>
          </a:stretch>
        </p:blipFill>
        <p:spPr>
          <a:xfrm>
            <a:off x="282225" y="2649225"/>
            <a:ext cx="2124725" cy="2124725"/>
          </a:xfrm>
          <a:prstGeom prst="rect">
            <a:avLst/>
          </a:prstGeom>
          <a:noFill/>
          <a:ln>
            <a:noFill/>
          </a:ln>
        </p:spPr>
      </p:pic>
      <p:pic>
        <p:nvPicPr>
          <p:cNvPr id="137" name="Google Shape;137;p13"/>
          <p:cNvPicPr preferRelativeResize="0"/>
          <p:nvPr/>
        </p:nvPicPr>
        <p:blipFill rotWithShape="1">
          <a:blip r:embed="rId4">
            <a:alphaModFix/>
          </a:blip>
          <a:srcRect r="27875" b="15333"/>
          <a:stretch/>
        </p:blipFill>
        <p:spPr>
          <a:xfrm>
            <a:off x="6684150" y="2020025"/>
            <a:ext cx="2254551" cy="1984900"/>
          </a:xfrm>
          <a:prstGeom prst="rect">
            <a:avLst/>
          </a:prstGeom>
          <a:noFill/>
          <a:ln>
            <a:noFill/>
          </a:ln>
        </p:spPr>
      </p:pic>
      <p:pic>
        <p:nvPicPr>
          <p:cNvPr id="138" name="Google Shape;138;p13" descr="The official video of &quot;Have It All&quot; by Jason Mraz from the album 'Know.'&#10;&#10;&quot;Have It All&quot; available now: https://Atlantic.lnk.to/HaveItAllID&#10;'Know.' available now: https://Atlantic.lnk.to/KnowID&#10;&#10;Directed by Darren Doane&#10;&#10;Subscribe for more official content from Jason Mraz: https://Atlantic.lnk.to/JasonMrazSubscribe&#10;&#10;Follow Jason Mraz&#10;http://jasonmraz.com&#10;http://facebook.com/jasonmraz&#10;http://twitter.com/jason_mraz&#10;http://instagram.com/jason_mraz&#10;http://jasonmraz.tumblr.com/&#10;&#10;The official YouTube channel of Atlantic Records artist Jason Mraz.&#10;&#10;Since getting his start in coffeehouses in San Diego, Jason Mraz has brought his positive message and soulful, folk-pop sound to rapt audiences around the world. Along the way, he has earned platinum certifications for his albums ‘We Sing. We Dance. We Steal Things.’ and ‘Love Is a Four Letter Word,” made pop history with his singles &quot;I'm Yours” and “I Won't Give Up,&quot; racked up two Grammy Awards, and won the prestigious Songwriter Hall of Fame Hal David Award. In addition to his 2018 album ‘Know.’ making waves on the US Billboard 200, Mraz has also recently made his Broadway debut in the musical Waitress. &#10;&#10;A dedicated artist and gentleman farmer, Mraz is first and foremost a committed global citizen. His own Jason Mraz Foundation serves to shine for arts education and the advancement of equality. Through it all, Jason Mraz continually confirms and celebrates music’s myriad forms and miraculous power, inspiring and delighting his countless fans around the world.&#10;&#10;Subscribe for the latest official music videos, official audio videos, performances, bts and more from Jason Mraz.&#10;https://Atlantic.lnk.to/JasonMrazSubscribe&#10;&#10;#JasonMraz #AtlanticRecords #Atlantic #HaveItAll #OfficialVideo #Know" title="Jason Mraz  - Have It All (Official Video)">
            <a:hlinkClick r:id="rId5"/>
          </p:cNvPr>
          <p:cNvPicPr preferRelativeResize="0"/>
          <p:nvPr/>
        </p:nvPicPr>
        <p:blipFill>
          <a:blip r:embed="rId6">
            <a:alphaModFix/>
          </a:blip>
          <a:stretch>
            <a:fillRect/>
          </a:stretch>
        </p:blipFill>
        <p:spPr>
          <a:xfrm>
            <a:off x="3216425" y="3776495"/>
            <a:ext cx="1628657" cy="12215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Year-Tier One</a:t>
            </a:r>
            <a:endParaRPr/>
          </a:p>
          <a:p>
            <a:pPr marL="0" lvl="0" indent="0" algn="l" rtl="0">
              <a:spcBef>
                <a:spcPts val="0"/>
              </a:spcBef>
              <a:spcAft>
                <a:spcPts val="0"/>
              </a:spcAft>
              <a:buNone/>
            </a:pPr>
            <a:endParaRPr/>
          </a:p>
        </p:txBody>
      </p:sp>
      <p:sp>
        <p:nvSpPr>
          <p:cNvPr id="200" name="Google Shape;200;p22"/>
          <p:cNvSpPr txBox="1">
            <a:spLocks noGrp="1"/>
          </p:cNvSpPr>
          <p:nvPr>
            <p:ph type="body" idx="1"/>
          </p:nvPr>
        </p:nvSpPr>
        <p:spPr>
          <a:xfrm>
            <a:off x="164125" y="1384825"/>
            <a:ext cx="3938700" cy="36921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a:t>Survey</a:t>
            </a:r>
            <a:endParaRPr sz="1400"/>
          </a:p>
          <a:p>
            <a:pPr marL="457200" lvl="0" indent="-317500" algn="l" rtl="0">
              <a:spcBef>
                <a:spcPts val="0"/>
              </a:spcBef>
              <a:spcAft>
                <a:spcPts val="0"/>
              </a:spcAft>
              <a:buSzPts val="1400"/>
              <a:buChar char="●"/>
            </a:pPr>
            <a:r>
              <a:rPr lang="en" sz="1400"/>
              <a:t>Staff buy in</a:t>
            </a:r>
            <a:endParaRPr sz="1400"/>
          </a:p>
          <a:p>
            <a:pPr marL="457200" lvl="0" indent="-317500" algn="l" rtl="0">
              <a:spcBef>
                <a:spcPts val="0"/>
              </a:spcBef>
              <a:spcAft>
                <a:spcPts val="0"/>
              </a:spcAft>
              <a:buSzPts val="1400"/>
              <a:buChar char="●"/>
            </a:pPr>
            <a:r>
              <a:rPr lang="en" sz="1400"/>
              <a:t>Teacher is the first to handle minor behaviors</a:t>
            </a:r>
            <a:endParaRPr sz="1400"/>
          </a:p>
          <a:p>
            <a:pPr marL="457200" lvl="0" indent="-317500" algn="l" rtl="0">
              <a:spcBef>
                <a:spcPts val="0"/>
              </a:spcBef>
              <a:spcAft>
                <a:spcPts val="0"/>
              </a:spcAft>
              <a:buSzPts val="1400"/>
              <a:buChar char="●"/>
            </a:pPr>
            <a:r>
              <a:rPr lang="en" sz="1400"/>
              <a:t>Teaching the matrix</a:t>
            </a:r>
            <a:endParaRPr sz="1400"/>
          </a:p>
          <a:p>
            <a:pPr marL="457200" lvl="0" indent="-317500" algn="l" rtl="0">
              <a:spcBef>
                <a:spcPts val="0"/>
              </a:spcBef>
              <a:spcAft>
                <a:spcPts val="0"/>
              </a:spcAft>
              <a:buSzPts val="1400"/>
              <a:buChar char="●"/>
            </a:pPr>
            <a:r>
              <a:rPr lang="en" sz="1400"/>
              <a:t>Kickoff (Rewards, video, dance, Kona truck)</a:t>
            </a:r>
            <a:endParaRPr sz="1400"/>
          </a:p>
          <a:p>
            <a:pPr marL="457200" lvl="0" indent="-317500" algn="l" rtl="0">
              <a:spcBef>
                <a:spcPts val="0"/>
              </a:spcBef>
              <a:spcAft>
                <a:spcPts val="0"/>
              </a:spcAft>
              <a:buSzPts val="1400"/>
              <a:buChar char="●"/>
            </a:pPr>
            <a:r>
              <a:rPr lang="en" sz="1400"/>
              <a:t>Blue Tickets</a:t>
            </a:r>
            <a:endParaRPr sz="1400"/>
          </a:p>
          <a:p>
            <a:pPr marL="457200" lvl="0" indent="-317500" algn="l" rtl="0">
              <a:spcBef>
                <a:spcPts val="0"/>
              </a:spcBef>
              <a:spcAft>
                <a:spcPts val="0"/>
              </a:spcAft>
              <a:buSzPts val="1400"/>
              <a:buChar char="●"/>
            </a:pPr>
            <a:r>
              <a:rPr lang="en" sz="1400"/>
              <a:t>Weekly Raffles (5 bins-Gift Card, t-shirt/sport item, lunch with staff member, time with lizard/ducks/, rotating)</a:t>
            </a:r>
            <a:endParaRPr sz="1400"/>
          </a:p>
          <a:p>
            <a:pPr marL="457200" lvl="0" indent="0" algn="l" rtl="0">
              <a:spcBef>
                <a:spcPts val="1600"/>
              </a:spcBef>
              <a:spcAft>
                <a:spcPts val="0"/>
              </a:spcAft>
              <a:buNone/>
            </a:pPr>
            <a:endParaRPr sz="1400"/>
          </a:p>
          <a:p>
            <a:pPr marL="457200" lvl="0" indent="0" algn="l" rtl="0">
              <a:spcBef>
                <a:spcPts val="1600"/>
              </a:spcBef>
              <a:spcAft>
                <a:spcPts val="1600"/>
              </a:spcAft>
              <a:buNone/>
            </a:pPr>
            <a:endParaRPr sz="1400"/>
          </a:p>
        </p:txBody>
      </p:sp>
      <p:pic>
        <p:nvPicPr>
          <p:cNvPr id="201" name="Google Shape;201;p22"/>
          <p:cNvPicPr preferRelativeResize="0"/>
          <p:nvPr/>
        </p:nvPicPr>
        <p:blipFill>
          <a:blip r:embed="rId3">
            <a:alphaModFix/>
          </a:blip>
          <a:stretch>
            <a:fillRect/>
          </a:stretch>
        </p:blipFill>
        <p:spPr>
          <a:xfrm>
            <a:off x="6226200" y="103325"/>
            <a:ext cx="2823101" cy="2117326"/>
          </a:xfrm>
          <a:prstGeom prst="rect">
            <a:avLst/>
          </a:prstGeom>
          <a:noFill/>
          <a:ln>
            <a:noFill/>
          </a:ln>
        </p:spPr>
      </p:pic>
      <p:pic>
        <p:nvPicPr>
          <p:cNvPr id="202" name="Google Shape;202;p22"/>
          <p:cNvPicPr preferRelativeResize="0"/>
          <p:nvPr/>
        </p:nvPicPr>
        <p:blipFill>
          <a:blip r:embed="rId4">
            <a:alphaModFix/>
          </a:blip>
          <a:stretch>
            <a:fillRect/>
          </a:stretch>
        </p:blipFill>
        <p:spPr>
          <a:xfrm>
            <a:off x="4508163" y="164663"/>
            <a:ext cx="1953951" cy="1465475"/>
          </a:xfrm>
          <a:prstGeom prst="rect">
            <a:avLst/>
          </a:prstGeom>
          <a:noFill/>
          <a:ln>
            <a:noFill/>
          </a:ln>
        </p:spPr>
      </p:pic>
      <p:pic>
        <p:nvPicPr>
          <p:cNvPr id="203" name="Google Shape;203;p22"/>
          <p:cNvPicPr preferRelativeResize="0"/>
          <p:nvPr/>
        </p:nvPicPr>
        <p:blipFill>
          <a:blip r:embed="rId5">
            <a:alphaModFix/>
          </a:blip>
          <a:stretch>
            <a:fillRect/>
          </a:stretch>
        </p:blipFill>
        <p:spPr>
          <a:xfrm>
            <a:off x="5547525" y="1980175"/>
            <a:ext cx="2946248" cy="2209674"/>
          </a:xfrm>
          <a:prstGeom prst="rect">
            <a:avLst/>
          </a:prstGeom>
          <a:noFill/>
          <a:ln>
            <a:noFill/>
          </a:ln>
        </p:spPr>
      </p:pic>
      <p:pic>
        <p:nvPicPr>
          <p:cNvPr id="204" name="Google Shape;204;p22"/>
          <p:cNvPicPr preferRelativeResize="0"/>
          <p:nvPr/>
        </p:nvPicPr>
        <p:blipFill>
          <a:blip r:embed="rId6">
            <a:alphaModFix/>
          </a:blip>
          <a:stretch>
            <a:fillRect/>
          </a:stretch>
        </p:blipFill>
        <p:spPr>
          <a:xfrm>
            <a:off x="4211125" y="3084525"/>
            <a:ext cx="2548024" cy="1911018"/>
          </a:xfrm>
          <a:prstGeom prst="rect">
            <a:avLst/>
          </a:prstGeom>
          <a:noFill/>
          <a:ln>
            <a:noFill/>
          </a:ln>
        </p:spPr>
      </p:pic>
      <p:pic>
        <p:nvPicPr>
          <p:cNvPr id="205" name="Google Shape;205;p22"/>
          <p:cNvPicPr preferRelativeResize="0"/>
          <p:nvPr/>
        </p:nvPicPr>
        <p:blipFill rotWithShape="1">
          <a:blip r:embed="rId7">
            <a:alphaModFix/>
          </a:blip>
          <a:srcRect l="6280" t="21005" r="4130" b="18684"/>
          <a:stretch/>
        </p:blipFill>
        <p:spPr>
          <a:xfrm>
            <a:off x="3714350" y="1873288"/>
            <a:ext cx="1917327" cy="96807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23"/>
          <p:cNvSpPr txBox="1">
            <a:spLocks noGrp="1"/>
          </p:cNvSpPr>
          <p:nvPr>
            <p:ph type="title"/>
          </p:nvPr>
        </p:nvSpPr>
        <p:spPr>
          <a:xfrm>
            <a:off x="2048950" y="76900"/>
            <a:ext cx="4963800" cy="54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PBIS Self-Assessment Survey</a:t>
            </a:r>
            <a:endParaRPr/>
          </a:p>
        </p:txBody>
      </p:sp>
      <p:sp>
        <p:nvSpPr>
          <p:cNvPr id="211" name="Google Shape;211;p23"/>
          <p:cNvSpPr txBox="1">
            <a:spLocks noGrp="1"/>
          </p:cNvSpPr>
          <p:nvPr>
            <p:ph type="body" idx="1"/>
          </p:nvPr>
        </p:nvSpPr>
        <p:spPr>
          <a:xfrm>
            <a:off x="126750" y="506950"/>
            <a:ext cx="5185800" cy="443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1.</a:t>
            </a:r>
            <a:r>
              <a:rPr lang="en" sz="800">
                <a:solidFill>
                  <a:srgbClr val="222222"/>
                </a:solidFill>
                <a:highlight>
                  <a:srgbClr val="FFFFFF"/>
                </a:highlight>
                <a:latin typeface="Times New Roman"/>
                <a:ea typeface="Times New Roman"/>
                <a:cs typeface="Times New Roman"/>
                <a:sym typeface="Times New Roman"/>
              </a:rPr>
              <a:t>     </a:t>
            </a:r>
            <a:r>
              <a:rPr lang="en" sz="800" b="1">
                <a:solidFill>
                  <a:srgbClr val="222222"/>
                </a:solidFill>
                <a:highlight>
                  <a:srgbClr val="FFFFFF"/>
                </a:highlight>
                <a:latin typeface="Arial"/>
                <a:ea typeface="Arial"/>
                <a:cs typeface="Arial"/>
                <a:sym typeface="Arial"/>
              </a:rPr>
              <a:t>A team exists and meets regularly for school-wide behavior support planning and problem-solving.</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Place------------82.2%</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It-----15.6%</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Place-------2.2%</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2. A school administrator is an active participant on the school-wide PBS team.</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Place---------------82.2%</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It-------15.6%</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Place---------2.2%</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3. Data are collected and used (discipline summaries, surveys) to guide decision making about school-wide behavior interventions.</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Place----------------51.1%</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It---------44.4%</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Place------------4.5%</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4. A small number (i.e., 3-5) of positive student behavior expectations have been identified school-wide for all students (e.g., be respectful, responsible, and safe).</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Place-----------------59.2%</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It---------36.7%</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Place-----------4.1%</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5. Specific positive behavior expectations have been defined for all classroom settings.</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Place-----------------39.1%</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It----------50%</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Place------------10.9%</a:t>
            </a:r>
            <a:r>
              <a:rPr lang="en" sz="800" b="1">
                <a:solidFill>
                  <a:srgbClr val="222222"/>
                </a:solidFill>
                <a:highlight>
                  <a:srgbClr val="FFFFFF"/>
                </a:highlight>
                <a:latin typeface="Arial"/>
                <a:ea typeface="Arial"/>
                <a:cs typeface="Arial"/>
                <a:sym typeface="Arial"/>
              </a:rPr>
              <a:t> </a:t>
            </a:r>
            <a:endParaRPr sz="800" b="1">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6. Specific positive behavior expectations have been defined for non-classroom settings (e.g., hallways, cafeteria, playground, bathrooms, etc.).</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Place--------------------34%</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It-------------55.3%</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Place---------------10.6%</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600" b="1">
                <a:solidFill>
                  <a:srgbClr val="222222"/>
                </a:solidFill>
                <a:highlight>
                  <a:srgbClr val="FFFFFF"/>
                </a:highlight>
                <a:latin typeface="Arial"/>
                <a:ea typeface="Arial"/>
                <a:cs typeface="Arial"/>
                <a:sym typeface="Arial"/>
              </a:rPr>
              <a:t> </a:t>
            </a:r>
            <a:endParaRPr sz="600" b="1">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 </a:t>
            </a:r>
            <a:endParaRPr sz="800" b="1">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 </a:t>
            </a:r>
            <a:endParaRPr sz="800" b="1">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 </a:t>
            </a:r>
            <a:endParaRPr sz="800" b="1">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12. Problem behavior (both major and minor offenses) are defined clearly for both staff and students.</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Place--------------------------34%</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It-------------------53.2%</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Place---------------------12.8%</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13. Consequences for problem behaviors are defined clearly for both staff and students.</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Place------------------------21.3%</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It-----------------66%</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Place-------------------12.8%</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14. Distinctions between office v. classroom managed problems are clear to staff and students.</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Place----------------------20.9%</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It---------------65.1%</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Place-----------------14%</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15. Staff actively supervise (move, scan, and interact) students in non-classroom settings.</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Place-----------------------75%</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It----------------22.9%</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Place------------------2.1%</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16. A system for addressing problem behavior in non-classroom settings exists and is practiced by supervising staff.</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Place--------------------------34.8%</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It------------------63%</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Place-------------------2.2%</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17. There is adequate staff to supervise students in non-classroom, common areas.</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Place-------------------------47.8%</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It----------------41.3%</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Place------------------10.9%</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18. Transitions (between classes, in hallways, and in non-classroom areas) are planned, taught to students, and are orderly.</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Place---------------------------29.2%</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It-------------------62.5%</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Place---------------------8.3%</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19. A simple process exists for teachers to request and receive assistance for individual students with more significant problem behaviors.</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Place-----------------------------64.4%</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It---------------------35.6%</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Place-----------------------0%</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20. Families are informed about school-wide positive behavior expectations for students.</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Place------------------------------22.7%</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It----------------------59.1%</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Place------------------------18.2%</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r>
              <a:rPr lang="en" sz="800" b="1">
                <a:solidFill>
                  <a:srgbClr val="222222"/>
                </a:solidFill>
                <a:highlight>
                  <a:srgbClr val="FFFFFF"/>
                </a:highlight>
                <a:latin typeface="Arial"/>
                <a:ea typeface="Arial"/>
                <a:cs typeface="Arial"/>
                <a:sym typeface="Arial"/>
              </a:rPr>
              <a:t>21. Parents or guardians are actively involved in the process of developing behavior intervention plans.</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Place-----------------------------------53.3%</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It----------------------------40%</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Place------------------------------6.7%</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Clr>
                <a:srgbClr val="000000"/>
              </a:buClr>
              <a:buSzPts val="1100"/>
              <a:buFont typeface="Arial"/>
              <a:buNone/>
            </a:pPr>
            <a:endParaRPr sz="800">
              <a:solidFill>
                <a:srgbClr val="000000"/>
              </a:solidFill>
              <a:highlight>
                <a:srgbClr val="FFFFFF"/>
              </a:highlight>
              <a:latin typeface="Arial"/>
              <a:ea typeface="Arial"/>
              <a:cs typeface="Arial"/>
              <a:sym typeface="Arial"/>
            </a:endParaRPr>
          </a:p>
          <a:p>
            <a:pPr marL="0" lvl="0" indent="0" algn="l" rtl="0">
              <a:spcBef>
                <a:spcPts val="0"/>
              </a:spcBef>
              <a:spcAft>
                <a:spcPts val="1600"/>
              </a:spcAft>
              <a:buNone/>
            </a:pPr>
            <a:endParaRPr sz="800"/>
          </a:p>
        </p:txBody>
      </p:sp>
      <p:sp>
        <p:nvSpPr>
          <p:cNvPr id="212" name="Google Shape;212;p23"/>
          <p:cNvSpPr txBox="1"/>
          <p:nvPr/>
        </p:nvSpPr>
        <p:spPr>
          <a:xfrm>
            <a:off x="5312475" y="623200"/>
            <a:ext cx="3654300" cy="4245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rgbClr val="000000"/>
              </a:buClr>
              <a:buSzPts val="1100"/>
              <a:buFont typeface="Arial"/>
              <a:buNone/>
            </a:pPr>
            <a:r>
              <a:rPr lang="en" sz="800" b="1">
                <a:solidFill>
                  <a:srgbClr val="222222"/>
                </a:solidFill>
                <a:highlight>
                  <a:srgbClr val="FFFFFF"/>
                </a:highlight>
              </a:rPr>
              <a:t>7. Expectations are posted visibly in non-classroom settings (e.g., hallways, cafeteria, playground, bathrooms, etc.)</a:t>
            </a:r>
            <a:endParaRPr sz="800" b="1">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In Place---------------------21.3%</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Working on It--------------53.2%</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Not in Place----------------25.5%</a:t>
            </a:r>
            <a:endParaRPr sz="800">
              <a:solidFill>
                <a:srgbClr val="222222"/>
              </a:solidFill>
              <a:highlight>
                <a:srgbClr val="FFFFFF"/>
              </a:highlight>
            </a:endParaRPr>
          </a:p>
          <a:p>
            <a:pPr marL="0" lvl="0" indent="0" algn="l" rtl="0">
              <a:lnSpc>
                <a:spcPct val="115000"/>
              </a:lnSpc>
              <a:spcBef>
                <a:spcPts val="0"/>
              </a:spcBef>
              <a:spcAft>
                <a:spcPts val="0"/>
              </a:spcAft>
              <a:buClr>
                <a:srgbClr val="000000"/>
              </a:buClr>
              <a:buSzPts val="1100"/>
              <a:buFont typeface="Arial"/>
              <a:buNone/>
            </a:pPr>
            <a:r>
              <a:rPr lang="en" sz="800" b="1">
                <a:solidFill>
                  <a:srgbClr val="222222"/>
                </a:solidFill>
                <a:highlight>
                  <a:srgbClr val="FFFFFF"/>
                </a:highlight>
              </a:rPr>
              <a:t>8. Expected student behaviors are taught directly by discussion, modeling, practice, and feedback in classroom settings.</a:t>
            </a:r>
            <a:endParaRPr sz="800" b="1">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In Place---------------------68.1%</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Working on It--------------27.7%</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Not in Place----------------4.2%</a:t>
            </a:r>
            <a:endParaRPr sz="800">
              <a:solidFill>
                <a:srgbClr val="222222"/>
              </a:solidFill>
              <a:highlight>
                <a:srgbClr val="FFFFFF"/>
              </a:highlight>
            </a:endParaRPr>
          </a:p>
          <a:p>
            <a:pPr marL="0" lvl="0" indent="0" algn="l" rtl="0">
              <a:lnSpc>
                <a:spcPct val="115000"/>
              </a:lnSpc>
              <a:spcBef>
                <a:spcPts val="0"/>
              </a:spcBef>
              <a:spcAft>
                <a:spcPts val="0"/>
              </a:spcAft>
              <a:buClr>
                <a:srgbClr val="000000"/>
              </a:buClr>
              <a:buSzPts val="1100"/>
              <a:buFont typeface="Arial"/>
              <a:buNone/>
            </a:pPr>
            <a:r>
              <a:rPr lang="en" sz="800" b="1">
                <a:solidFill>
                  <a:srgbClr val="222222"/>
                </a:solidFill>
                <a:highlight>
                  <a:srgbClr val="FFFFFF"/>
                </a:highlight>
              </a:rPr>
              <a:t>9. Expected student behaviors are taught directly by discussion, modeling, practice, and feedback in non-classroom settings (e.g., hallways, cafeteria, etc.).</a:t>
            </a:r>
            <a:endParaRPr sz="800" b="1">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In Place--------------------50%</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Working on It-------------37.5%</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Not in Place---------------12.5%</a:t>
            </a:r>
            <a:endParaRPr sz="800">
              <a:solidFill>
                <a:srgbClr val="222222"/>
              </a:solidFill>
              <a:highlight>
                <a:srgbClr val="FFFFFF"/>
              </a:highlight>
            </a:endParaRPr>
          </a:p>
          <a:p>
            <a:pPr marL="0" lvl="0" indent="0" algn="l" rtl="0">
              <a:lnSpc>
                <a:spcPct val="115000"/>
              </a:lnSpc>
              <a:spcBef>
                <a:spcPts val="0"/>
              </a:spcBef>
              <a:spcAft>
                <a:spcPts val="0"/>
              </a:spcAft>
              <a:buClr>
                <a:srgbClr val="000000"/>
              </a:buClr>
              <a:buSzPts val="1100"/>
              <a:buFont typeface="Arial"/>
              <a:buNone/>
            </a:pPr>
            <a:r>
              <a:rPr lang="en" sz="800" b="1">
                <a:solidFill>
                  <a:srgbClr val="222222"/>
                </a:solidFill>
                <a:highlight>
                  <a:srgbClr val="FFFFFF"/>
                </a:highlight>
              </a:rPr>
              <a:t>10. Expected student behaviors are rewarded regularly in classrooms.</a:t>
            </a:r>
            <a:endParaRPr sz="800" b="1">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In Place-----------------------------63%</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Working on It----------------------26.1%</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Not in Place------------------------10.9%</a:t>
            </a:r>
            <a:endParaRPr sz="800">
              <a:solidFill>
                <a:srgbClr val="222222"/>
              </a:solidFill>
              <a:highlight>
                <a:srgbClr val="FFFFFF"/>
              </a:highlight>
            </a:endParaRPr>
          </a:p>
          <a:p>
            <a:pPr marL="0" lvl="0" indent="0" algn="l" rtl="0">
              <a:lnSpc>
                <a:spcPct val="115000"/>
              </a:lnSpc>
              <a:spcBef>
                <a:spcPts val="0"/>
              </a:spcBef>
              <a:spcAft>
                <a:spcPts val="0"/>
              </a:spcAft>
              <a:buClr>
                <a:srgbClr val="000000"/>
              </a:buClr>
              <a:buSzPts val="1100"/>
              <a:buFont typeface="Arial"/>
              <a:buNone/>
            </a:pPr>
            <a:r>
              <a:rPr lang="en" sz="800" b="1">
                <a:solidFill>
                  <a:srgbClr val="222222"/>
                </a:solidFill>
                <a:highlight>
                  <a:srgbClr val="FFFFFF"/>
                </a:highlight>
              </a:rPr>
              <a:t>11. Expected student behaviors are rewarded regularly in non-classroom settings.</a:t>
            </a:r>
            <a:endParaRPr sz="800" b="1">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In Place---------------------------37.8%</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Working on It---------------------42.2%</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Not in Place------------------------20%</a:t>
            </a:r>
            <a:endParaRPr sz="800">
              <a:solidFill>
                <a:srgbClr val="222222"/>
              </a:solidFill>
              <a:highlight>
                <a:srgbClr val="FFFFFF"/>
              </a:highlight>
            </a:endParaRPr>
          </a:p>
          <a:p>
            <a:pPr marL="0" lvl="0" indent="0" algn="l" rtl="0">
              <a:spcBef>
                <a:spcPts val="0"/>
              </a:spcBef>
              <a:spcAft>
                <a:spcPts val="0"/>
              </a:spcAft>
              <a:buNone/>
            </a:pPr>
            <a:endParaRPr>
              <a:latin typeface="Lato"/>
              <a:ea typeface="Lato"/>
              <a:cs typeface="Lato"/>
              <a:sym typeface="Lato"/>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4"/>
          <p:cNvSpPr txBox="1">
            <a:spLocks noGrp="1"/>
          </p:cNvSpPr>
          <p:nvPr>
            <p:ph type="title"/>
          </p:nvPr>
        </p:nvSpPr>
        <p:spPr>
          <a:xfrm>
            <a:off x="1318625" y="0"/>
            <a:ext cx="7038900" cy="771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Survey Cont...</a:t>
            </a:r>
            <a:endParaRPr/>
          </a:p>
        </p:txBody>
      </p:sp>
      <p:sp>
        <p:nvSpPr>
          <p:cNvPr id="218" name="Google Shape;218;p24"/>
          <p:cNvSpPr txBox="1">
            <a:spLocks noGrp="1"/>
          </p:cNvSpPr>
          <p:nvPr>
            <p:ph type="body" idx="1"/>
          </p:nvPr>
        </p:nvSpPr>
        <p:spPr>
          <a:xfrm>
            <a:off x="517525" y="612575"/>
            <a:ext cx="3569700" cy="4235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800" b="1">
                <a:solidFill>
                  <a:srgbClr val="222222"/>
                </a:solidFill>
                <a:highlight>
                  <a:srgbClr val="FFFFFF"/>
                </a:highlight>
                <a:latin typeface="Arial"/>
                <a:ea typeface="Arial"/>
                <a:cs typeface="Arial"/>
                <a:sym typeface="Arial"/>
              </a:rPr>
              <a:t>12. Problem behavior (both major and minor offenses) are defined clearly for both staff and students.</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Place--------------------------34%</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It-------------------53.2%</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Place---------------------12.8%</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r>
              <a:rPr lang="en" sz="800" b="1">
                <a:solidFill>
                  <a:srgbClr val="222222"/>
                </a:solidFill>
                <a:highlight>
                  <a:srgbClr val="FFFFFF"/>
                </a:highlight>
                <a:latin typeface="Arial"/>
                <a:ea typeface="Arial"/>
                <a:cs typeface="Arial"/>
                <a:sym typeface="Arial"/>
              </a:rPr>
              <a:t>13. Consequences for problem behaviors are defined clearly for both staff and students.</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Place------------------------21.3%</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It-----------------66%</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Place-------------------12.8%</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r>
              <a:rPr lang="en" sz="800" b="1">
                <a:solidFill>
                  <a:srgbClr val="222222"/>
                </a:solidFill>
                <a:highlight>
                  <a:srgbClr val="FFFFFF"/>
                </a:highlight>
                <a:latin typeface="Arial"/>
                <a:ea typeface="Arial"/>
                <a:cs typeface="Arial"/>
                <a:sym typeface="Arial"/>
              </a:rPr>
              <a:t>14. Distinctions between office v. classroom managed problems are clear to staff and students.</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Place----------------------20.9%</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It---------------65.1%</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Place-----------------14%</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r>
              <a:rPr lang="en" sz="800" b="1">
                <a:solidFill>
                  <a:srgbClr val="222222"/>
                </a:solidFill>
                <a:highlight>
                  <a:srgbClr val="FFFFFF"/>
                </a:highlight>
                <a:latin typeface="Arial"/>
                <a:ea typeface="Arial"/>
                <a:cs typeface="Arial"/>
                <a:sym typeface="Arial"/>
              </a:rPr>
              <a:t>15. Staff actively supervise (move, scan, and interact) students in non-classroom settings.</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Place-----------------------75%</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It----------------22.9%</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Place------------------2.1%</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r>
              <a:rPr lang="en" sz="800" b="1">
                <a:solidFill>
                  <a:srgbClr val="222222"/>
                </a:solidFill>
                <a:highlight>
                  <a:srgbClr val="FFFFFF"/>
                </a:highlight>
                <a:latin typeface="Arial"/>
                <a:ea typeface="Arial"/>
                <a:cs typeface="Arial"/>
                <a:sym typeface="Arial"/>
              </a:rPr>
              <a:t>16. A system for addressing problem behavior in non-classroom settings exists and is practiced by supervising staff.</a:t>
            </a:r>
            <a:endParaRPr sz="800" b="1">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In Place--------------------------34.8%</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Working on It------------------63%</a:t>
            </a:r>
            <a:endParaRPr sz="800">
              <a:solidFill>
                <a:srgbClr val="222222"/>
              </a:solidFill>
              <a:highlight>
                <a:srgbClr val="FFFFFF"/>
              </a:highlight>
              <a:latin typeface="Arial"/>
              <a:ea typeface="Arial"/>
              <a:cs typeface="Arial"/>
              <a:sym typeface="Arial"/>
            </a:endParaRPr>
          </a:p>
          <a:p>
            <a:pPr marL="0" lvl="0" indent="0" algn="l" rtl="0">
              <a:lnSpc>
                <a:spcPct val="141818"/>
              </a:lnSpc>
              <a:spcBef>
                <a:spcPts val="0"/>
              </a:spcBef>
              <a:spcAft>
                <a:spcPts val="0"/>
              </a:spcAft>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latin typeface="Arial"/>
                <a:ea typeface="Arial"/>
                <a:cs typeface="Arial"/>
                <a:sym typeface="Arial"/>
              </a:rPr>
              <a:t> Not in Place-------------------2.2%</a:t>
            </a:r>
            <a:endParaRPr sz="8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endParaRPr sz="600" b="1">
              <a:solidFill>
                <a:srgbClr val="222222"/>
              </a:solidFill>
              <a:highlight>
                <a:srgbClr val="FFFFFF"/>
              </a:highlight>
              <a:latin typeface="Arial"/>
              <a:ea typeface="Arial"/>
              <a:cs typeface="Arial"/>
              <a:sym typeface="Arial"/>
            </a:endParaRPr>
          </a:p>
        </p:txBody>
      </p:sp>
      <p:sp>
        <p:nvSpPr>
          <p:cNvPr id="219" name="Google Shape;219;p24"/>
          <p:cNvSpPr txBox="1"/>
          <p:nvPr/>
        </p:nvSpPr>
        <p:spPr>
          <a:xfrm>
            <a:off x="4499250" y="190100"/>
            <a:ext cx="4277400" cy="4551900"/>
          </a:xfrm>
          <a:prstGeom prst="rect">
            <a:avLst/>
          </a:prstGeom>
          <a:noFill/>
          <a:ln>
            <a:noFill/>
          </a:ln>
        </p:spPr>
        <p:txBody>
          <a:bodyPr spcFirstLastPara="1" wrap="square" lIns="91425" tIns="91425" rIns="91425" bIns="91425" anchor="t" anchorCtr="0">
            <a:noAutofit/>
          </a:bodyPr>
          <a:lstStyle/>
          <a:p>
            <a:pPr marL="0" lvl="0" indent="0" algn="l" rtl="0">
              <a:lnSpc>
                <a:spcPct val="141818"/>
              </a:lnSpc>
              <a:spcBef>
                <a:spcPts val="0"/>
              </a:spcBef>
              <a:spcAft>
                <a:spcPts val="0"/>
              </a:spcAft>
              <a:buClr>
                <a:srgbClr val="000000"/>
              </a:buClr>
              <a:buSzPts val="1100"/>
              <a:buFont typeface="Arial"/>
              <a:buNone/>
            </a:pPr>
            <a:endParaRPr sz="7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endParaRPr sz="800">
              <a:solidFill>
                <a:srgbClr val="222222"/>
              </a:solidFill>
              <a:highlight>
                <a:srgbClr val="FFFFFF"/>
              </a:highlight>
            </a:endParaRPr>
          </a:p>
          <a:p>
            <a:pPr marL="0" lvl="0" indent="0" algn="l" rtl="0">
              <a:lnSpc>
                <a:spcPct val="115000"/>
              </a:lnSpc>
              <a:spcBef>
                <a:spcPts val="0"/>
              </a:spcBef>
              <a:spcAft>
                <a:spcPts val="0"/>
              </a:spcAft>
              <a:buClr>
                <a:srgbClr val="000000"/>
              </a:buClr>
              <a:buSzPts val="1100"/>
              <a:buFont typeface="Arial"/>
              <a:buNone/>
            </a:pPr>
            <a:r>
              <a:rPr lang="en" sz="800" b="1">
                <a:solidFill>
                  <a:srgbClr val="222222"/>
                </a:solidFill>
                <a:highlight>
                  <a:srgbClr val="FFFFFF"/>
                </a:highlight>
              </a:rPr>
              <a:t>17. There is adequate staff to supervise students in non-classroom, common areas.</a:t>
            </a:r>
            <a:endParaRPr sz="800" b="1">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In Place-------------------------47.8%</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Working on It----------------41.3%</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Not in Place------------------10.9%</a:t>
            </a:r>
            <a:endParaRPr sz="800">
              <a:solidFill>
                <a:srgbClr val="222222"/>
              </a:solidFill>
              <a:highlight>
                <a:srgbClr val="FFFFFF"/>
              </a:highlight>
            </a:endParaRPr>
          </a:p>
          <a:p>
            <a:pPr marL="0" lvl="0" indent="0" algn="l" rtl="0">
              <a:lnSpc>
                <a:spcPct val="115000"/>
              </a:lnSpc>
              <a:spcBef>
                <a:spcPts val="0"/>
              </a:spcBef>
              <a:spcAft>
                <a:spcPts val="0"/>
              </a:spcAft>
              <a:buClr>
                <a:srgbClr val="000000"/>
              </a:buClr>
              <a:buSzPts val="1100"/>
              <a:buFont typeface="Arial"/>
              <a:buNone/>
            </a:pPr>
            <a:r>
              <a:rPr lang="en" sz="800" b="1">
                <a:solidFill>
                  <a:srgbClr val="222222"/>
                </a:solidFill>
                <a:highlight>
                  <a:srgbClr val="FFFFFF"/>
                </a:highlight>
              </a:rPr>
              <a:t>18. Transitions (between classes, in hallways, and in non-classroom areas) are planned, taught to students, and are orderly.</a:t>
            </a:r>
            <a:endParaRPr sz="800" b="1">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In Place---------------------------29.2%</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Working on It-------------------62.5%</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Not in Place---------------------8.3%</a:t>
            </a:r>
            <a:endParaRPr sz="800">
              <a:solidFill>
                <a:srgbClr val="222222"/>
              </a:solidFill>
              <a:highlight>
                <a:srgbClr val="FFFFFF"/>
              </a:highlight>
            </a:endParaRPr>
          </a:p>
          <a:p>
            <a:pPr marL="0" lvl="0" indent="0" algn="l" rtl="0">
              <a:lnSpc>
                <a:spcPct val="115000"/>
              </a:lnSpc>
              <a:spcBef>
                <a:spcPts val="0"/>
              </a:spcBef>
              <a:spcAft>
                <a:spcPts val="0"/>
              </a:spcAft>
              <a:buClr>
                <a:srgbClr val="000000"/>
              </a:buClr>
              <a:buSzPts val="1100"/>
              <a:buFont typeface="Arial"/>
              <a:buNone/>
            </a:pPr>
            <a:r>
              <a:rPr lang="en" sz="800" b="1">
                <a:solidFill>
                  <a:srgbClr val="222222"/>
                </a:solidFill>
                <a:highlight>
                  <a:srgbClr val="FFFFFF"/>
                </a:highlight>
              </a:rPr>
              <a:t>19. A simple process exists for teachers to request and receive assistance for individual students with more significant problem behaviors.</a:t>
            </a:r>
            <a:endParaRPr sz="800" b="1">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In Place-----------------------------64.4%</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Working on It---------------------35.6%</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Not in Place-----------------------0%</a:t>
            </a:r>
            <a:endParaRPr sz="800">
              <a:solidFill>
                <a:srgbClr val="222222"/>
              </a:solidFill>
              <a:highlight>
                <a:srgbClr val="FFFFFF"/>
              </a:highlight>
            </a:endParaRPr>
          </a:p>
          <a:p>
            <a:pPr marL="0" lvl="0" indent="0" algn="l" rtl="0">
              <a:lnSpc>
                <a:spcPct val="115000"/>
              </a:lnSpc>
              <a:spcBef>
                <a:spcPts val="0"/>
              </a:spcBef>
              <a:spcAft>
                <a:spcPts val="0"/>
              </a:spcAft>
              <a:buClr>
                <a:srgbClr val="000000"/>
              </a:buClr>
              <a:buSzPts val="1100"/>
              <a:buFont typeface="Arial"/>
              <a:buNone/>
            </a:pPr>
            <a:r>
              <a:rPr lang="en" sz="800" b="1">
                <a:solidFill>
                  <a:srgbClr val="222222"/>
                </a:solidFill>
                <a:highlight>
                  <a:srgbClr val="FFFFFF"/>
                </a:highlight>
              </a:rPr>
              <a:t>20. Families are informed about school-wide positive behavior expectations for students.</a:t>
            </a:r>
            <a:endParaRPr sz="800" b="1">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In Place------------------------------22.7%</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Working on It----------------------59.1%</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Not in Place------------------------18.2%</a:t>
            </a:r>
            <a:endParaRPr sz="800">
              <a:solidFill>
                <a:srgbClr val="222222"/>
              </a:solidFill>
              <a:highlight>
                <a:srgbClr val="FFFFFF"/>
              </a:highlight>
            </a:endParaRPr>
          </a:p>
          <a:p>
            <a:pPr marL="0" lvl="0" indent="0" algn="l" rtl="0">
              <a:lnSpc>
                <a:spcPct val="115000"/>
              </a:lnSpc>
              <a:spcBef>
                <a:spcPts val="0"/>
              </a:spcBef>
              <a:spcAft>
                <a:spcPts val="0"/>
              </a:spcAft>
              <a:buClr>
                <a:srgbClr val="000000"/>
              </a:buClr>
              <a:buSzPts val="1100"/>
              <a:buFont typeface="Arial"/>
              <a:buNone/>
            </a:pPr>
            <a:r>
              <a:rPr lang="en" sz="800" b="1">
                <a:solidFill>
                  <a:srgbClr val="222222"/>
                </a:solidFill>
                <a:highlight>
                  <a:srgbClr val="FFFFFF"/>
                </a:highlight>
              </a:rPr>
              <a:t>21. Parents or guardians are actively involved in the process of developing behavior intervention plans.</a:t>
            </a:r>
            <a:endParaRPr sz="800" b="1">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In Place-----------------------------------53.3%</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Working on It----------------------------40%</a:t>
            </a:r>
            <a:endParaRPr sz="800">
              <a:solidFill>
                <a:srgbClr val="222222"/>
              </a:solidFill>
              <a:highlight>
                <a:srgbClr val="FFFFFF"/>
              </a:highlight>
            </a:endParaRPr>
          </a:p>
          <a:p>
            <a:pPr marL="0" lvl="0" indent="0" algn="l" rtl="0">
              <a:lnSpc>
                <a:spcPct val="141818"/>
              </a:lnSpc>
              <a:spcBef>
                <a:spcPts val="0"/>
              </a:spcBef>
              <a:spcAft>
                <a:spcPts val="0"/>
              </a:spcAft>
              <a:buClr>
                <a:srgbClr val="000000"/>
              </a:buClr>
              <a:buSzPts val="1100"/>
              <a:buFont typeface="Arial"/>
              <a:buNone/>
            </a:pPr>
            <a:r>
              <a:rPr lang="en" sz="800">
                <a:solidFill>
                  <a:srgbClr val="222222"/>
                </a:solidFill>
                <a:highlight>
                  <a:srgbClr val="FFFFFF"/>
                </a:highlight>
                <a:latin typeface="Courier New"/>
                <a:ea typeface="Courier New"/>
                <a:cs typeface="Courier New"/>
                <a:sym typeface="Courier New"/>
              </a:rPr>
              <a:t>o</a:t>
            </a:r>
            <a:r>
              <a:rPr lang="en" sz="800">
                <a:solidFill>
                  <a:srgbClr val="222222"/>
                </a:solidFill>
                <a:highlight>
                  <a:srgbClr val="FFFFFF"/>
                </a:highlight>
                <a:latin typeface="Times New Roman"/>
                <a:ea typeface="Times New Roman"/>
                <a:cs typeface="Times New Roman"/>
                <a:sym typeface="Times New Roman"/>
              </a:rPr>
              <a:t>   </a:t>
            </a:r>
            <a:r>
              <a:rPr lang="en" sz="800">
                <a:solidFill>
                  <a:srgbClr val="222222"/>
                </a:solidFill>
                <a:highlight>
                  <a:srgbClr val="FFFFFF"/>
                </a:highlight>
              </a:rPr>
              <a:t> Not in Place------------------------------6.7%</a:t>
            </a:r>
            <a:endParaRPr sz="800">
              <a:solidFill>
                <a:srgbClr val="222222"/>
              </a:solidFill>
              <a:highlight>
                <a:srgbClr val="FFFFFF"/>
              </a:highligh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2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First Year Tier 1 continued...</a:t>
            </a:r>
            <a:endParaRPr/>
          </a:p>
        </p:txBody>
      </p:sp>
      <p:sp>
        <p:nvSpPr>
          <p:cNvPr id="225" name="Google Shape;225;p25"/>
          <p:cNvSpPr txBox="1">
            <a:spLocks noGrp="1"/>
          </p:cNvSpPr>
          <p:nvPr>
            <p:ph type="body" idx="1"/>
          </p:nvPr>
        </p:nvSpPr>
        <p:spPr>
          <a:xfrm>
            <a:off x="287450" y="1025575"/>
            <a:ext cx="5260200" cy="32823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0"/>
              </a:spcBef>
              <a:spcAft>
                <a:spcPts val="0"/>
              </a:spcAft>
              <a:buSzPts val="1400"/>
              <a:buChar char="●"/>
            </a:pPr>
            <a:r>
              <a:rPr lang="en" sz="1400"/>
              <a:t>Worker of the Month (District Character Traits- Respect, Responsibility, Grit, Confidence, Integrity, Empathy, Reflection, Mindfulness)</a:t>
            </a:r>
            <a:endParaRPr sz="1400"/>
          </a:p>
          <a:p>
            <a:pPr marL="457200" lvl="0" indent="-317500" algn="l" rtl="0">
              <a:spcBef>
                <a:spcPts val="0"/>
              </a:spcBef>
              <a:spcAft>
                <a:spcPts val="0"/>
              </a:spcAft>
              <a:buSzPts val="1400"/>
              <a:buChar char="●"/>
            </a:pPr>
            <a:r>
              <a:rPr lang="en" sz="1400"/>
              <a:t>Cool down kits</a:t>
            </a:r>
            <a:endParaRPr sz="1400"/>
          </a:p>
          <a:p>
            <a:pPr marL="457200" lvl="0" indent="-317500" algn="l" rtl="0">
              <a:spcBef>
                <a:spcPts val="0"/>
              </a:spcBef>
              <a:spcAft>
                <a:spcPts val="0"/>
              </a:spcAft>
              <a:buSzPts val="1400"/>
              <a:buChar char="●"/>
            </a:pPr>
            <a:r>
              <a:rPr lang="en" sz="1400"/>
              <a:t>Monthly Rewards (example: pancake breakfast, shamrock shakes)</a:t>
            </a:r>
            <a:endParaRPr sz="1400">
              <a:solidFill>
                <a:schemeClr val="dk1"/>
              </a:solidFill>
            </a:endParaRPr>
          </a:p>
          <a:p>
            <a:pPr marL="457200" lvl="0" indent="-317500" algn="l" rtl="0">
              <a:spcBef>
                <a:spcPts val="0"/>
              </a:spcBef>
              <a:spcAft>
                <a:spcPts val="0"/>
              </a:spcAft>
              <a:buSzPts val="1400"/>
              <a:buChar char="●"/>
            </a:pPr>
            <a:r>
              <a:rPr lang="en" sz="1400"/>
              <a:t>Big rewards (Victor’s Day)</a:t>
            </a:r>
            <a:endParaRPr sz="1400"/>
          </a:p>
          <a:p>
            <a:pPr marL="0" lvl="0" indent="0" algn="l" rtl="0">
              <a:spcBef>
                <a:spcPts val="1600"/>
              </a:spcBef>
              <a:spcAft>
                <a:spcPts val="1600"/>
              </a:spcAft>
              <a:buNone/>
            </a:pPr>
            <a:endParaRPr/>
          </a:p>
        </p:txBody>
      </p:sp>
      <p:pic>
        <p:nvPicPr>
          <p:cNvPr id="226" name="Google Shape;226;p25"/>
          <p:cNvPicPr preferRelativeResize="0"/>
          <p:nvPr/>
        </p:nvPicPr>
        <p:blipFill>
          <a:blip r:embed="rId3">
            <a:alphaModFix/>
          </a:blip>
          <a:stretch>
            <a:fillRect/>
          </a:stretch>
        </p:blipFill>
        <p:spPr>
          <a:xfrm>
            <a:off x="6065475" y="289321"/>
            <a:ext cx="2924001" cy="2193001"/>
          </a:xfrm>
          <a:prstGeom prst="rect">
            <a:avLst/>
          </a:prstGeom>
          <a:noFill/>
          <a:ln>
            <a:noFill/>
          </a:ln>
        </p:spPr>
      </p:pic>
      <p:pic>
        <p:nvPicPr>
          <p:cNvPr id="227" name="Google Shape;227;p25"/>
          <p:cNvPicPr preferRelativeResize="0"/>
          <p:nvPr/>
        </p:nvPicPr>
        <p:blipFill>
          <a:blip r:embed="rId4">
            <a:alphaModFix/>
          </a:blip>
          <a:stretch>
            <a:fillRect/>
          </a:stretch>
        </p:blipFill>
        <p:spPr>
          <a:xfrm>
            <a:off x="3940075" y="2657488"/>
            <a:ext cx="3087099" cy="2315324"/>
          </a:xfrm>
          <a:prstGeom prst="rect">
            <a:avLst/>
          </a:prstGeom>
          <a:noFill/>
          <a:ln>
            <a:noFill/>
          </a:ln>
        </p:spPr>
      </p:pic>
      <p:pic>
        <p:nvPicPr>
          <p:cNvPr id="228" name="Google Shape;228;p25"/>
          <p:cNvPicPr preferRelativeResize="0"/>
          <p:nvPr/>
        </p:nvPicPr>
        <p:blipFill>
          <a:blip r:embed="rId5">
            <a:alphaModFix/>
          </a:blip>
          <a:stretch>
            <a:fillRect/>
          </a:stretch>
        </p:blipFill>
        <p:spPr>
          <a:xfrm>
            <a:off x="1406325" y="3205025"/>
            <a:ext cx="2408499" cy="1806374"/>
          </a:xfrm>
          <a:prstGeom prst="rect">
            <a:avLst/>
          </a:prstGeom>
          <a:noFill/>
          <a:ln>
            <a:noFill/>
          </a:ln>
        </p:spPr>
      </p:pic>
      <p:pic>
        <p:nvPicPr>
          <p:cNvPr id="229" name="Google Shape;229;p25"/>
          <p:cNvPicPr preferRelativeResize="0"/>
          <p:nvPr/>
        </p:nvPicPr>
        <p:blipFill rotWithShape="1">
          <a:blip r:embed="rId6">
            <a:alphaModFix/>
          </a:blip>
          <a:srcRect t="6390" b="-6389"/>
          <a:stretch/>
        </p:blipFill>
        <p:spPr>
          <a:xfrm>
            <a:off x="7195125" y="2618899"/>
            <a:ext cx="1794351" cy="2392499"/>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2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First Year Tier One Continued...</a:t>
            </a:r>
            <a:endParaRPr/>
          </a:p>
        </p:txBody>
      </p:sp>
      <p:sp>
        <p:nvSpPr>
          <p:cNvPr id="235" name="Google Shape;235;p26"/>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Every Person Has a Story:</a:t>
            </a: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0"/>
              </a:spcAft>
              <a:buNone/>
            </a:pPr>
            <a:endParaRPr/>
          </a:p>
          <a:p>
            <a:pPr marL="457200" lvl="0" indent="-317500" algn="l" rtl="0">
              <a:spcBef>
                <a:spcPts val="1600"/>
              </a:spcBef>
              <a:spcAft>
                <a:spcPts val="0"/>
              </a:spcAft>
              <a:buSzPts val="1400"/>
              <a:buChar char="●"/>
            </a:pPr>
            <a:r>
              <a:rPr lang="en" sz="1400"/>
              <a:t>Importance of building relationships (greeting, knowing about what’s happening in students’ lives, positive engagement, teachers being the first to handle behaviors, being present through the building, 4:1 positives)</a:t>
            </a:r>
            <a:endParaRPr/>
          </a:p>
        </p:txBody>
      </p:sp>
      <p:pic>
        <p:nvPicPr>
          <p:cNvPr id="236" name="Google Shape;236;p26" descr="&quot;Every life has a story.. if we only bother to read it&quot;&#10;&#10;A video we created to remind us that everyone we interact with is a chance to create a remarkable experience.&#10;&#10;©2010 Chick-fil-A" title="Every Life Has a Story">
            <a:hlinkClick r:id="rId3"/>
          </p:cNvPr>
          <p:cNvPicPr preferRelativeResize="0"/>
          <p:nvPr/>
        </p:nvPicPr>
        <p:blipFill>
          <a:blip r:embed="rId4">
            <a:alphaModFix/>
          </a:blip>
          <a:stretch>
            <a:fillRect/>
          </a:stretch>
        </p:blipFill>
        <p:spPr>
          <a:xfrm>
            <a:off x="3962950" y="941750"/>
            <a:ext cx="3011225" cy="22584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27"/>
          <p:cNvSpPr txBox="1">
            <a:spLocks noGrp="1"/>
          </p:cNvSpPr>
          <p:nvPr>
            <p:ph type="title"/>
          </p:nvPr>
        </p:nvSpPr>
        <p:spPr>
          <a:xfrm>
            <a:off x="1212600" y="188575"/>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Tier 2</a:t>
            </a:r>
            <a:endParaRPr/>
          </a:p>
        </p:txBody>
      </p:sp>
      <p:sp>
        <p:nvSpPr>
          <p:cNvPr id="242" name="Google Shape;242;p27"/>
          <p:cNvSpPr txBox="1">
            <a:spLocks noGrp="1"/>
          </p:cNvSpPr>
          <p:nvPr>
            <p:ph type="body" idx="1"/>
          </p:nvPr>
        </p:nvSpPr>
        <p:spPr>
          <a:xfrm>
            <a:off x="974975" y="681125"/>
            <a:ext cx="3121500" cy="38613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Check in/out</a:t>
            </a:r>
            <a:endParaRPr/>
          </a:p>
          <a:p>
            <a:pPr marL="457200" lvl="0" indent="-311150" algn="l" rtl="0">
              <a:spcBef>
                <a:spcPts val="0"/>
              </a:spcBef>
              <a:spcAft>
                <a:spcPts val="0"/>
              </a:spcAft>
              <a:buSzPts val="1300"/>
              <a:buChar char="●"/>
            </a:pPr>
            <a:r>
              <a:rPr lang="en"/>
              <a:t>Touch base</a:t>
            </a:r>
            <a:endParaRPr/>
          </a:p>
          <a:p>
            <a:pPr marL="457200" lvl="0" indent="-311150" algn="l" rtl="0">
              <a:spcBef>
                <a:spcPts val="0"/>
              </a:spcBef>
              <a:spcAft>
                <a:spcPts val="0"/>
              </a:spcAft>
              <a:buSzPts val="1300"/>
              <a:buChar char="●"/>
            </a:pPr>
            <a:r>
              <a:rPr lang="en"/>
              <a:t>Peer to peer mentors</a:t>
            </a:r>
            <a:endParaRPr/>
          </a:p>
          <a:p>
            <a:pPr marL="457200" lvl="0" indent="-311150" algn="l" rtl="0">
              <a:spcBef>
                <a:spcPts val="0"/>
              </a:spcBef>
              <a:spcAft>
                <a:spcPts val="0"/>
              </a:spcAft>
              <a:buSzPts val="1300"/>
              <a:buChar char="●"/>
            </a:pPr>
            <a:r>
              <a:rPr lang="en"/>
              <a:t>Staff mentors</a:t>
            </a:r>
            <a:endParaRPr/>
          </a:p>
          <a:p>
            <a:pPr marL="457200" lvl="0" indent="-311150" algn="l" rtl="0">
              <a:spcBef>
                <a:spcPts val="0"/>
              </a:spcBef>
              <a:spcAft>
                <a:spcPts val="0"/>
              </a:spcAft>
              <a:buSzPts val="1300"/>
              <a:buChar char="●"/>
            </a:pPr>
            <a:r>
              <a:rPr lang="en"/>
              <a:t>Women/Men’s club (Tier 1 and 2 students)</a:t>
            </a:r>
            <a:endParaRPr/>
          </a:p>
          <a:p>
            <a:pPr marL="457200" lvl="0" indent="-311150" algn="l" rtl="0">
              <a:spcBef>
                <a:spcPts val="0"/>
              </a:spcBef>
              <a:spcAft>
                <a:spcPts val="0"/>
              </a:spcAft>
              <a:buSzPts val="1300"/>
              <a:buChar char="●"/>
            </a:pPr>
            <a:r>
              <a:rPr lang="en"/>
              <a:t>Built in breaks</a:t>
            </a:r>
            <a:endParaRPr/>
          </a:p>
          <a:p>
            <a:pPr marL="457200" lvl="0" indent="-311150" algn="l" rtl="0">
              <a:spcBef>
                <a:spcPts val="0"/>
              </a:spcBef>
              <a:spcAft>
                <a:spcPts val="0"/>
              </a:spcAft>
              <a:buSzPts val="1300"/>
              <a:buChar char="●"/>
            </a:pPr>
            <a:r>
              <a:rPr lang="en"/>
              <a:t>Active supervision by all staff</a:t>
            </a:r>
            <a:endParaRPr/>
          </a:p>
          <a:p>
            <a:pPr marL="457200" lvl="0" indent="-311150" algn="l" rtl="0">
              <a:spcBef>
                <a:spcPts val="0"/>
              </a:spcBef>
              <a:spcAft>
                <a:spcPts val="0"/>
              </a:spcAft>
              <a:buSzPts val="1300"/>
              <a:buChar char="●"/>
            </a:pPr>
            <a:r>
              <a:rPr lang="en"/>
              <a:t>Built in reward system</a:t>
            </a:r>
            <a:endParaRPr/>
          </a:p>
          <a:p>
            <a:pPr marL="457200" lvl="0" indent="-311150" algn="l" rtl="0">
              <a:spcBef>
                <a:spcPts val="0"/>
              </a:spcBef>
              <a:spcAft>
                <a:spcPts val="0"/>
              </a:spcAft>
              <a:buSzPts val="1300"/>
              <a:buChar char="●"/>
            </a:pPr>
            <a:r>
              <a:rPr lang="en"/>
              <a:t>EPTs</a:t>
            </a:r>
            <a:endParaRPr/>
          </a:p>
          <a:p>
            <a:pPr marL="457200" lvl="0" indent="-311150" algn="l" rtl="0">
              <a:spcBef>
                <a:spcPts val="0"/>
              </a:spcBef>
              <a:spcAft>
                <a:spcPts val="0"/>
              </a:spcAft>
              <a:buSzPts val="1300"/>
              <a:buChar char="●"/>
            </a:pPr>
            <a:r>
              <a:rPr lang="en"/>
              <a:t>BIP reviews</a:t>
            </a:r>
            <a:endParaRPr/>
          </a:p>
          <a:p>
            <a:pPr marL="457200" lvl="0" indent="-311150" algn="l" rtl="0">
              <a:spcBef>
                <a:spcPts val="0"/>
              </a:spcBef>
              <a:spcAft>
                <a:spcPts val="0"/>
              </a:spcAft>
              <a:buSzPts val="1300"/>
              <a:buChar char="●"/>
            </a:pPr>
            <a:r>
              <a:rPr lang="en"/>
              <a:t>Additional rewards</a:t>
            </a:r>
            <a:endParaRPr/>
          </a:p>
          <a:p>
            <a:pPr marL="457200" lvl="0" indent="-311150" algn="l" rtl="0">
              <a:spcBef>
                <a:spcPts val="0"/>
              </a:spcBef>
              <a:spcAft>
                <a:spcPts val="0"/>
              </a:spcAft>
              <a:buSzPts val="1300"/>
              <a:buChar char="●"/>
            </a:pPr>
            <a:r>
              <a:rPr lang="en"/>
              <a:t>20 Students</a:t>
            </a:r>
            <a:endParaRPr/>
          </a:p>
          <a:p>
            <a:pPr marL="457200" lvl="0" indent="-311150" algn="l" rtl="0">
              <a:spcBef>
                <a:spcPts val="0"/>
              </a:spcBef>
              <a:spcAft>
                <a:spcPts val="0"/>
              </a:spcAft>
              <a:buSzPts val="1300"/>
              <a:buChar char="●"/>
            </a:pPr>
            <a:r>
              <a:rPr lang="en"/>
              <a:t>Reflection Logs</a:t>
            </a:r>
            <a:endParaRPr/>
          </a:p>
          <a:p>
            <a:pPr marL="457200" lvl="0" indent="-311150" algn="l" rtl="0">
              <a:spcBef>
                <a:spcPts val="0"/>
              </a:spcBef>
              <a:spcAft>
                <a:spcPts val="0"/>
              </a:spcAft>
              <a:buSzPts val="1300"/>
              <a:buChar char="●"/>
            </a:pPr>
            <a:r>
              <a:rPr lang="en"/>
              <a:t>Community Service</a:t>
            </a:r>
            <a:endParaRPr/>
          </a:p>
          <a:p>
            <a:pPr marL="457200" lvl="0" indent="-311150" algn="l" rtl="0">
              <a:spcBef>
                <a:spcPts val="0"/>
              </a:spcBef>
              <a:spcAft>
                <a:spcPts val="0"/>
              </a:spcAft>
              <a:buSzPts val="1300"/>
              <a:buChar char="●"/>
            </a:pPr>
            <a:r>
              <a:rPr lang="en"/>
              <a:t>Student Support Center (counseling)</a:t>
            </a:r>
            <a:endParaRPr/>
          </a:p>
          <a:p>
            <a:pPr marL="457200" lvl="0" indent="-311150" algn="l" rtl="0">
              <a:spcBef>
                <a:spcPts val="0"/>
              </a:spcBef>
              <a:spcAft>
                <a:spcPts val="0"/>
              </a:spcAft>
              <a:buSzPts val="1300"/>
              <a:buChar char="●"/>
            </a:pPr>
            <a:r>
              <a:rPr lang="en"/>
              <a:t>Teach/Practice Replacement Behaviors</a:t>
            </a:r>
            <a:endParaRPr/>
          </a:p>
          <a:p>
            <a:pPr marL="457200" lvl="0" indent="0" algn="l" rtl="0">
              <a:spcBef>
                <a:spcPts val="1600"/>
              </a:spcBef>
              <a:spcAft>
                <a:spcPts val="1600"/>
              </a:spcAft>
              <a:buNone/>
            </a:pPr>
            <a:endParaRPr/>
          </a:p>
        </p:txBody>
      </p:sp>
      <p:pic>
        <p:nvPicPr>
          <p:cNvPr id="243" name="Google Shape;243;p27"/>
          <p:cNvPicPr preferRelativeResize="0"/>
          <p:nvPr/>
        </p:nvPicPr>
        <p:blipFill rotWithShape="1">
          <a:blip r:embed="rId3">
            <a:alphaModFix/>
          </a:blip>
          <a:srcRect t="19074"/>
          <a:stretch/>
        </p:blipFill>
        <p:spPr>
          <a:xfrm>
            <a:off x="6396675" y="1921650"/>
            <a:ext cx="2631624" cy="3043150"/>
          </a:xfrm>
          <a:prstGeom prst="rect">
            <a:avLst/>
          </a:prstGeom>
          <a:noFill/>
          <a:ln>
            <a:noFill/>
          </a:ln>
        </p:spPr>
      </p:pic>
      <p:pic>
        <p:nvPicPr>
          <p:cNvPr id="244" name="Google Shape;244;p27"/>
          <p:cNvPicPr preferRelativeResize="0"/>
          <p:nvPr/>
        </p:nvPicPr>
        <p:blipFill>
          <a:blip r:embed="rId4">
            <a:alphaModFix/>
          </a:blip>
          <a:stretch>
            <a:fillRect/>
          </a:stretch>
        </p:blipFill>
        <p:spPr>
          <a:xfrm>
            <a:off x="4096475" y="243350"/>
            <a:ext cx="2734126" cy="3645501"/>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8"/>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Tier 3</a:t>
            </a:r>
            <a:endParaRPr/>
          </a:p>
        </p:txBody>
      </p:sp>
      <p:sp>
        <p:nvSpPr>
          <p:cNvPr id="250" name="Google Shape;250;p28"/>
          <p:cNvSpPr txBox="1">
            <a:spLocks noGrp="1"/>
          </p:cNvSpPr>
          <p:nvPr>
            <p:ph type="body" idx="1"/>
          </p:nvPr>
        </p:nvSpPr>
        <p:spPr>
          <a:xfrm>
            <a:off x="1223575" y="1071150"/>
            <a:ext cx="7038900" cy="29112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n"/>
              <a:t>Alternatives to suspension</a:t>
            </a:r>
            <a:endParaRPr/>
          </a:p>
          <a:p>
            <a:pPr marL="457200" lvl="0" indent="-311150" algn="l" rtl="0">
              <a:spcBef>
                <a:spcPts val="0"/>
              </a:spcBef>
              <a:spcAft>
                <a:spcPts val="0"/>
              </a:spcAft>
              <a:buSzPts val="1300"/>
              <a:buChar char="●"/>
            </a:pPr>
            <a:r>
              <a:rPr lang="en"/>
              <a:t>Check in/Check out</a:t>
            </a:r>
            <a:endParaRPr/>
          </a:p>
          <a:p>
            <a:pPr marL="457200" lvl="0" indent="-311150" algn="l" rtl="0">
              <a:spcBef>
                <a:spcPts val="0"/>
              </a:spcBef>
              <a:spcAft>
                <a:spcPts val="0"/>
              </a:spcAft>
              <a:buSzPts val="1300"/>
              <a:buChar char="●"/>
            </a:pPr>
            <a:r>
              <a:rPr lang="en"/>
              <a:t>Touch base</a:t>
            </a:r>
            <a:endParaRPr/>
          </a:p>
          <a:p>
            <a:pPr marL="457200" lvl="0" indent="-311150" algn="l" rtl="0">
              <a:spcBef>
                <a:spcPts val="0"/>
              </a:spcBef>
              <a:spcAft>
                <a:spcPts val="0"/>
              </a:spcAft>
              <a:buSzPts val="1300"/>
              <a:buChar char="●"/>
            </a:pPr>
            <a:r>
              <a:rPr lang="en"/>
              <a:t>Staff Mentor</a:t>
            </a:r>
            <a:endParaRPr/>
          </a:p>
          <a:p>
            <a:pPr marL="457200" lvl="0" indent="-311150" algn="l" rtl="0">
              <a:spcBef>
                <a:spcPts val="0"/>
              </a:spcBef>
              <a:spcAft>
                <a:spcPts val="0"/>
              </a:spcAft>
              <a:buSzPts val="1300"/>
              <a:buChar char="●"/>
            </a:pPr>
            <a:r>
              <a:rPr lang="en"/>
              <a:t>Peer Mentor </a:t>
            </a:r>
            <a:endParaRPr/>
          </a:p>
          <a:p>
            <a:pPr marL="457200" lvl="0" indent="-311150" algn="l" rtl="0">
              <a:spcBef>
                <a:spcPts val="0"/>
              </a:spcBef>
              <a:spcAft>
                <a:spcPts val="0"/>
              </a:spcAft>
              <a:buSzPts val="1300"/>
              <a:buChar char="●"/>
            </a:pPr>
            <a:r>
              <a:rPr lang="en"/>
              <a:t>Built in reward system</a:t>
            </a:r>
            <a:endParaRPr/>
          </a:p>
          <a:p>
            <a:pPr marL="457200" lvl="0" indent="-311150" algn="l" rtl="0">
              <a:spcBef>
                <a:spcPts val="0"/>
              </a:spcBef>
              <a:spcAft>
                <a:spcPts val="0"/>
              </a:spcAft>
              <a:buSzPts val="1300"/>
              <a:buChar char="●"/>
            </a:pPr>
            <a:r>
              <a:rPr lang="en"/>
              <a:t>10 Students</a:t>
            </a:r>
            <a:endParaRPr/>
          </a:p>
          <a:p>
            <a:pPr marL="457200" lvl="0" indent="-311150" algn="l" rtl="0">
              <a:spcBef>
                <a:spcPts val="0"/>
              </a:spcBef>
              <a:spcAft>
                <a:spcPts val="0"/>
              </a:spcAft>
              <a:buSzPts val="1300"/>
              <a:buChar char="●"/>
            </a:pPr>
            <a:r>
              <a:rPr lang="en"/>
              <a:t>FBA/BIP/BIP reviews</a:t>
            </a:r>
            <a:endParaRPr/>
          </a:p>
          <a:p>
            <a:pPr marL="457200" lvl="0" indent="-311150" algn="l" rtl="0">
              <a:spcBef>
                <a:spcPts val="0"/>
              </a:spcBef>
              <a:spcAft>
                <a:spcPts val="0"/>
              </a:spcAft>
              <a:buSzPts val="1300"/>
              <a:buChar char="●"/>
            </a:pPr>
            <a:r>
              <a:rPr lang="en"/>
              <a:t>Scatterplots/ABC Logs</a:t>
            </a:r>
            <a:endParaRPr/>
          </a:p>
          <a:p>
            <a:pPr marL="457200" lvl="0" indent="-311150" algn="l" rtl="0">
              <a:spcBef>
                <a:spcPts val="0"/>
              </a:spcBef>
              <a:spcAft>
                <a:spcPts val="0"/>
              </a:spcAft>
              <a:buSzPts val="1300"/>
              <a:buChar char="●"/>
            </a:pPr>
            <a:r>
              <a:rPr lang="en"/>
              <a:t>Staff switch/class switch/environment change</a:t>
            </a:r>
            <a:endParaRPr/>
          </a:p>
          <a:p>
            <a:pPr marL="457200" lvl="0" indent="-311150" algn="l" rtl="0">
              <a:spcBef>
                <a:spcPts val="0"/>
              </a:spcBef>
              <a:spcAft>
                <a:spcPts val="0"/>
              </a:spcAft>
              <a:buSzPts val="1300"/>
              <a:buChar char="●"/>
            </a:pPr>
            <a:r>
              <a:rPr lang="en"/>
              <a:t>Additional rewards</a:t>
            </a:r>
            <a:endParaRPr/>
          </a:p>
          <a:p>
            <a:pPr marL="457200" lvl="0" indent="-311150" algn="l" rtl="0">
              <a:spcBef>
                <a:spcPts val="0"/>
              </a:spcBef>
              <a:spcAft>
                <a:spcPts val="0"/>
              </a:spcAft>
              <a:buSzPts val="1300"/>
              <a:buChar char="●"/>
            </a:pPr>
            <a:r>
              <a:rPr lang="en"/>
              <a:t>Wraparound </a:t>
            </a:r>
            <a:endParaRPr/>
          </a:p>
          <a:p>
            <a:pPr marL="457200" lvl="0" indent="0" algn="l" rtl="0">
              <a:spcBef>
                <a:spcPts val="1600"/>
              </a:spcBef>
              <a:spcAft>
                <a:spcPts val="1600"/>
              </a:spcAft>
              <a:buNone/>
            </a:pPr>
            <a:endParaRPr/>
          </a:p>
        </p:txBody>
      </p:sp>
      <p:pic>
        <p:nvPicPr>
          <p:cNvPr id="251" name="Google Shape;251;p28"/>
          <p:cNvPicPr preferRelativeResize="0"/>
          <p:nvPr/>
        </p:nvPicPr>
        <p:blipFill>
          <a:blip r:embed="rId3">
            <a:alphaModFix/>
          </a:blip>
          <a:stretch>
            <a:fillRect/>
          </a:stretch>
        </p:blipFill>
        <p:spPr>
          <a:xfrm>
            <a:off x="4690775" y="337150"/>
            <a:ext cx="3795400" cy="28465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Data</a:t>
            </a:r>
            <a:endParaRPr/>
          </a:p>
        </p:txBody>
      </p:sp>
      <p:sp>
        <p:nvSpPr>
          <p:cNvPr id="257" name="Google Shape;257;p29"/>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58" name="Google Shape;258;p29"/>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30"/>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4" name="Google Shape;264;p30"/>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65" name="Google Shape;265;p30"/>
          <p:cNvPicPr preferRelativeResize="0"/>
          <p:nvPr/>
        </p:nvPicPr>
        <p:blipFill>
          <a:blip r:embed="rId3">
            <a:alphaModFix/>
          </a:blip>
          <a:stretch>
            <a:fillRect/>
          </a:stretch>
        </p:blipFill>
        <p:spPr>
          <a:xfrm>
            <a:off x="-55850" y="0"/>
            <a:ext cx="9199849" cy="5143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3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31"/>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72" name="Google Shape;272;p31"/>
          <p:cNvPicPr preferRelativeResize="0"/>
          <p:nvPr/>
        </p:nvPicPr>
        <p:blipFill>
          <a:blip r:embed="rId3">
            <a:alphaModFix/>
          </a:blip>
          <a:stretch>
            <a:fillRect/>
          </a:stretch>
        </p:blipFill>
        <p:spPr>
          <a:xfrm>
            <a:off x="0" y="0"/>
            <a:ext cx="9144001"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14"/>
          <p:cNvSpPr txBox="1">
            <a:spLocks noGrp="1"/>
          </p:cNvSpPr>
          <p:nvPr>
            <p:ph type="ctrTitle"/>
          </p:nvPr>
        </p:nvSpPr>
        <p:spPr>
          <a:xfrm>
            <a:off x="311700" y="325100"/>
            <a:ext cx="8520600" cy="90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Western Wayne Skill Center</a:t>
            </a:r>
            <a:endParaRPr/>
          </a:p>
        </p:txBody>
      </p:sp>
      <p:sp>
        <p:nvSpPr>
          <p:cNvPr id="144" name="Google Shape;144;p14"/>
          <p:cNvSpPr txBox="1">
            <a:spLocks noGrp="1"/>
          </p:cNvSpPr>
          <p:nvPr>
            <p:ph type="subTitle" idx="1"/>
          </p:nvPr>
        </p:nvSpPr>
        <p:spPr>
          <a:xfrm>
            <a:off x="311700" y="1298350"/>
            <a:ext cx="8520600" cy="3425700"/>
          </a:xfrm>
          <a:prstGeom prst="rect">
            <a:avLst/>
          </a:prstGeom>
        </p:spPr>
        <p:txBody>
          <a:bodyPr spcFirstLastPara="1" wrap="square" lIns="91425" tIns="91425" rIns="91425" bIns="91425" anchor="t" anchorCtr="0">
            <a:noAutofit/>
          </a:bodyPr>
          <a:lstStyle/>
          <a:p>
            <a:pPr marL="457200" lvl="0" indent="-381000" algn="l" rtl="0">
              <a:spcBef>
                <a:spcPts val="0"/>
              </a:spcBef>
              <a:spcAft>
                <a:spcPts val="0"/>
              </a:spcAft>
              <a:buSzPts val="2400"/>
              <a:buChar char="●"/>
            </a:pPr>
            <a:r>
              <a:rPr lang="en" sz="2400"/>
              <a:t>Center program that serves students (18-26) with moderate cognitive impairments and autism </a:t>
            </a:r>
            <a:endParaRPr sz="2400"/>
          </a:p>
          <a:p>
            <a:pPr marL="457200" lvl="0" indent="-381000" algn="l" rtl="0">
              <a:spcBef>
                <a:spcPts val="0"/>
              </a:spcBef>
              <a:spcAft>
                <a:spcPts val="0"/>
              </a:spcAft>
              <a:buSzPts val="2400"/>
              <a:buChar char="●"/>
            </a:pPr>
            <a:r>
              <a:rPr lang="en" sz="2400"/>
              <a:t>Serves Western Wayne County (Crestwood, Garden City, Livonia, Northville, Plymouth-Canton, Redford Union, Romulus, South Redford, Van Buren, Wayne-Westland, Westwood)</a:t>
            </a:r>
            <a:endParaRPr sz="2400"/>
          </a:p>
          <a:p>
            <a:pPr marL="457200" lvl="0" indent="-381000" algn="l" rtl="0">
              <a:spcBef>
                <a:spcPts val="0"/>
              </a:spcBef>
              <a:spcAft>
                <a:spcPts val="0"/>
              </a:spcAft>
              <a:buSzPts val="2400"/>
              <a:buChar char="●"/>
            </a:pPr>
            <a:r>
              <a:rPr lang="en" sz="2400"/>
              <a:t>Part of Livonia Public Schools</a:t>
            </a:r>
            <a:endParaRPr sz="2400"/>
          </a:p>
          <a:p>
            <a:pPr marL="457200" lvl="0" indent="-381000" algn="l" rtl="0">
              <a:spcBef>
                <a:spcPts val="0"/>
              </a:spcBef>
              <a:spcAft>
                <a:spcPts val="0"/>
              </a:spcAft>
              <a:buSzPts val="2400"/>
              <a:buChar char="●"/>
            </a:pPr>
            <a:r>
              <a:rPr lang="en" sz="2400"/>
              <a:t>Serves approximately 175 students</a:t>
            </a:r>
            <a:endParaRPr sz="2400"/>
          </a:p>
          <a:p>
            <a:pPr marL="457200" lvl="0" indent="-381000" algn="l" rtl="0">
              <a:spcBef>
                <a:spcPts val="0"/>
              </a:spcBef>
              <a:spcAft>
                <a:spcPts val="0"/>
              </a:spcAft>
              <a:buSzPts val="2400"/>
              <a:buChar char="●"/>
            </a:pPr>
            <a:r>
              <a:rPr lang="en" sz="2400"/>
              <a:t>PBIS 1st year of full implementation</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2"/>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8" name="Google Shape;278;p32"/>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279" name="Google Shape;279;p32"/>
          <p:cNvPicPr preferRelativeResize="0"/>
          <p:nvPr/>
        </p:nvPicPr>
        <p:blipFill>
          <a:blip r:embed="rId3">
            <a:alphaModFix/>
          </a:blip>
          <a:stretch>
            <a:fillRect/>
          </a:stretch>
        </p:blipFill>
        <p:spPr>
          <a:xfrm>
            <a:off x="0" y="0"/>
            <a:ext cx="9144001" cy="514350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3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What we’ve learned...</a:t>
            </a:r>
            <a:endParaRPr/>
          </a:p>
        </p:txBody>
      </p:sp>
      <p:sp>
        <p:nvSpPr>
          <p:cNvPr id="285" name="Google Shape;285;p33"/>
          <p:cNvSpPr txBox="1">
            <a:spLocks noGrp="1"/>
          </p:cNvSpPr>
          <p:nvPr>
            <p:ph type="body" idx="1"/>
          </p:nvPr>
        </p:nvSpPr>
        <p:spPr>
          <a:xfrm>
            <a:off x="1297500" y="14781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-Use resources from RESA website (PBIS)</a:t>
            </a:r>
            <a:endParaRPr sz="1800"/>
          </a:p>
          <a:p>
            <a:pPr marL="0" lvl="0" indent="0" algn="l" rtl="0">
              <a:spcBef>
                <a:spcPts val="1600"/>
              </a:spcBef>
              <a:spcAft>
                <a:spcPts val="0"/>
              </a:spcAft>
              <a:buNone/>
            </a:pPr>
            <a:r>
              <a:rPr lang="en" sz="1800"/>
              <a:t>-It was helpful to meet with Chris and Karyl for suggestions and clarification</a:t>
            </a:r>
            <a:endParaRPr sz="1800"/>
          </a:p>
          <a:p>
            <a:pPr marL="0" lvl="0" indent="0" algn="l" rtl="0">
              <a:spcBef>
                <a:spcPts val="1600"/>
              </a:spcBef>
              <a:spcAft>
                <a:spcPts val="0"/>
              </a:spcAft>
              <a:buNone/>
            </a:pPr>
            <a:r>
              <a:rPr lang="en" sz="1800"/>
              <a:t>-Determine what data is necessary and most important</a:t>
            </a:r>
            <a:endParaRPr sz="1800"/>
          </a:p>
          <a:p>
            <a:pPr marL="0" lvl="0" indent="0" algn="l" rtl="0">
              <a:spcBef>
                <a:spcPts val="1600"/>
              </a:spcBef>
              <a:spcAft>
                <a:spcPts val="0"/>
              </a:spcAft>
              <a:buNone/>
            </a:pPr>
            <a:r>
              <a:rPr lang="en" sz="1800"/>
              <a:t>-Check in/check out</a:t>
            </a:r>
            <a:endParaRPr sz="1800"/>
          </a:p>
          <a:p>
            <a:pPr marL="0" lvl="0" indent="0" algn="l" rtl="0">
              <a:spcBef>
                <a:spcPts val="1600"/>
              </a:spcBef>
              <a:spcAft>
                <a:spcPts val="1600"/>
              </a:spcAft>
              <a:buNone/>
            </a:pP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000"/>
              <a:t>Advice?</a:t>
            </a:r>
            <a:endParaRPr sz="3000"/>
          </a:p>
        </p:txBody>
      </p:sp>
      <p:sp>
        <p:nvSpPr>
          <p:cNvPr id="291" name="Google Shape;291;p3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 sz="2400"/>
              <a:t>Any advice for us moving forward?</a:t>
            </a:r>
            <a:endParaRPr sz="24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sp>
        <p:nvSpPr>
          <p:cNvPr id="296" name="Google Shape;296;p3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Questions?</a:t>
            </a:r>
            <a:endParaRPr/>
          </a:p>
        </p:txBody>
      </p:sp>
      <p:sp>
        <p:nvSpPr>
          <p:cNvPr id="297" name="Google Shape;297;p35"/>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Patrick Mies: pmies@livoniapublicschools.org</a:t>
            </a:r>
            <a:endParaRPr sz="1800"/>
          </a:p>
          <a:p>
            <a:pPr marL="0" lvl="0" indent="0" algn="l" rtl="0">
              <a:spcBef>
                <a:spcPts val="1600"/>
              </a:spcBef>
              <a:spcAft>
                <a:spcPts val="0"/>
              </a:spcAft>
              <a:buNone/>
            </a:pPr>
            <a:r>
              <a:rPr lang="en" sz="1800"/>
              <a:t>Rick DuBay: rdubay@livoniapublicschools.org</a:t>
            </a:r>
            <a:endParaRPr sz="1800"/>
          </a:p>
          <a:p>
            <a:pPr marL="0" lvl="0" indent="0" algn="l" rtl="0">
              <a:spcBef>
                <a:spcPts val="1600"/>
              </a:spcBef>
              <a:spcAft>
                <a:spcPts val="0"/>
              </a:spcAft>
              <a:buNone/>
            </a:pPr>
            <a:r>
              <a:rPr lang="en" sz="1800"/>
              <a:t>Leah Clark: lclark2@livoniapublicschools.org</a:t>
            </a:r>
            <a:endParaRPr sz="1800"/>
          </a:p>
          <a:p>
            <a:pPr marL="0" lvl="0" indent="0" algn="l" rtl="0">
              <a:spcBef>
                <a:spcPts val="1600"/>
              </a:spcBef>
              <a:spcAft>
                <a:spcPts val="1600"/>
              </a:spcAft>
              <a:buNone/>
            </a:pPr>
            <a:r>
              <a:rPr lang="en" sz="1800"/>
              <a:t>Ashley Van Tiem: avantiem@livoniapublicschools.org</a:t>
            </a:r>
            <a:endParaRPr sz="18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How we started: </a:t>
            </a:r>
            <a:endParaRPr/>
          </a:p>
        </p:txBody>
      </p:sp>
      <p:sp>
        <p:nvSpPr>
          <p:cNvPr id="150" name="Google Shape;150;p15"/>
          <p:cNvSpPr txBox="1">
            <a:spLocks noGrp="1"/>
          </p:cNvSpPr>
          <p:nvPr>
            <p:ph type="body" idx="1"/>
          </p:nvPr>
        </p:nvSpPr>
        <p:spPr>
          <a:xfrm>
            <a:off x="1052550" y="1307850"/>
            <a:ext cx="34302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800"/>
              <a:t>-Start with a small group (5 people)-Spring 2017</a:t>
            </a:r>
            <a:endParaRPr sz="1800"/>
          </a:p>
          <a:p>
            <a:pPr marL="0" lvl="0" indent="0" algn="l" rtl="0">
              <a:spcBef>
                <a:spcPts val="1600"/>
              </a:spcBef>
              <a:spcAft>
                <a:spcPts val="0"/>
              </a:spcAft>
              <a:buNone/>
            </a:pPr>
            <a:r>
              <a:rPr lang="en" sz="1800"/>
              <a:t>-Wayne Resa workshops (Tier 1, 2, 3)</a:t>
            </a:r>
            <a:endParaRPr sz="1800"/>
          </a:p>
          <a:p>
            <a:pPr marL="0" lvl="0" indent="0" algn="l" rtl="0">
              <a:spcBef>
                <a:spcPts val="1600"/>
              </a:spcBef>
              <a:spcAft>
                <a:spcPts val="0"/>
              </a:spcAft>
              <a:buNone/>
            </a:pPr>
            <a:r>
              <a:rPr lang="en" sz="1800"/>
              <a:t>-School Visits (Jo Brighton, Drew Transition Center, Lutz)</a:t>
            </a:r>
            <a:endParaRPr sz="1800"/>
          </a:p>
          <a:p>
            <a:pPr marL="0" lvl="0" indent="0" algn="l" rtl="0">
              <a:spcBef>
                <a:spcPts val="1600"/>
              </a:spcBef>
              <a:spcAft>
                <a:spcPts val="0"/>
              </a:spcAft>
              <a:buNone/>
            </a:pPr>
            <a:r>
              <a:rPr lang="en" sz="1800"/>
              <a:t>-Worker of the Week</a:t>
            </a:r>
            <a:endParaRPr sz="1800"/>
          </a:p>
          <a:p>
            <a:pPr marL="0" lvl="0" indent="0" algn="l" rtl="0">
              <a:spcBef>
                <a:spcPts val="1600"/>
              </a:spcBef>
              <a:spcAft>
                <a:spcPts val="1600"/>
              </a:spcAft>
              <a:buNone/>
            </a:pPr>
            <a:endParaRPr/>
          </a:p>
        </p:txBody>
      </p:sp>
      <p:pic>
        <p:nvPicPr>
          <p:cNvPr id="151" name="Google Shape;151;p15"/>
          <p:cNvPicPr preferRelativeResize="0"/>
          <p:nvPr/>
        </p:nvPicPr>
        <p:blipFill>
          <a:blip r:embed="rId3">
            <a:alphaModFix/>
          </a:blip>
          <a:stretch>
            <a:fillRect/>
          </a:stretch>
        </p:blipFill>
        <p:spPr>
          <a:xfrm>
            <a:off x="4729050" y="1424928"/>
            <a:ext cx="4089349" cy="221897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6"/>
          <p:cNvSpPr txBox="1">
            <a:spLocks noGrp="1"/>
          </p:cNvSpPr>
          <p:nvPr>
            <p:ph type="title"/>
          </p:nvPr>
        </p:nvSpPr>
        <p:spPr>
          <a:xfrm>
            <a:off x="2525375" y="266650"/>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Planning Year</a:t>
            </a:r>
            <a:endParaRPr/>
          </a:p>
        </p:txBody>
      </p:sp>
      <p:sp>
        <p:nvSpPr>
          <p:cNvPr id="157" name="Google Shape;157;p16"/>
          <p:cNvSpPr txBox="1">
            <a:spLocks noGrp="1"/>
          </p:cNvSpPr>
          <p:nvPr>
            <p:ph type="body" idx="1"/>
          </p:nvPr>
        </p:nvSpPr>
        <p:spPr>
          <a:xfrm>
            <a:off x="1132350" y="1009625"/>
            <a:ext cx="6879300" cy="4031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None/>
            </a:pPr>
            <a:r>
              <a:rPr lang="en" sz="1600"/>
              <a:t>- We had an unofficial pre-planning year where the principal helped the staff understand PBIS.  The following year...</a:t>
            </a:r>
            <a:endParaRPr sz="1600"/>
          </a:p>
          <a:p>
            <a:pPr marL="0" lvl="0" indent="0" algn="l" rtl="0">
              <a:lnSpc>
                <a:spcPct val="150000"/>
              </a:lnSpc>
              <a:spcBef>
                <a:spcPts val="0"/>
              </a:spcBef>
              <a:spcAft>
                <a:spcPts val="0"/>
              </a:spcAft>
              <a:buNone/>
            </a:pPr>
            <a:r>
              <a:rPr lang="en" sz="1600"/>
              <a:t>-Chris McEvoy and Kayrl Reynoso icebreaker (background info and buy in)</a:t>
            </a:r>
            <a:endParaRPr sz="1600"/>
          </a:p>
          <a:p>
            <a:pPr marL="0" lvl="0" indent="0" algn="l" rtl="0">
              <a:lnSpc>
                <a:spcPct val="150000"/>
              </a:lnSpc>
              <a:spcBef>
                <a:spcPts val="0"/>
              </a:spcBef>
              <a:spcAft>
                <a:spcPts val="0"/>
              </a:spcAft>
              <a:buNone/>
            </a:pPr>
            <a:r>
              <a:rPr lang="en" sz="1600"/>
              <a:t>-Created larger team and determined chair/co-chair </a:t>
            </a:r>
            <a:endParaRPr sz="1600"/>
          </a:p>
          <a:p>
            <a:pPr marL="0" lvl="0" indent="0" algn="l" rtl="0">
              <a:lnSpc>
                <a:spcPct val="150000"/>
              </a:lnSpc>
              <a:spcBef>
                <a:spcPts val="0"/>
              </a:spcBef>
              <a:spcAft>
                <a:spcPts val="0"/>
              </a:spcAft>
              <a:buNone/>
            </a:pPr>
            <a:r>
              <a:rPr lang="en" sz="1600"/>
              <a:t>- Determined a set date each month to meet (stayed true to meeting dates)</a:t>
            </a:r>
            <a:endParaRPr sz="1600"/>
          </a:p>
          <a:p>
            <a:pPr marL="0" lvl="0" indent="0" algn="l" rtl="0">
              <a:lnSpc>
                <a:spcPct val="150000"/>
              </a:lnSpc>
              <a:spcBef>
                <a:spcPts val="0"/>
              </a:spcBef>
              <a:spcAft>
                <a:spcPts val="0"/>
              </a:spcAft>
              <a:buNone/>
            </a:pPr>
            <a:r>
              <a:rPr lang="en" sz="1600"/>
              <a:t>-PBIS Self-Assessment Survey to PBIS team and then to entire staff-baseline data</a:t>
            </a:r>
            <a:endParaRPr sz="1600"/>
          </a:p>
          <a:p>
            <a:pPr marL="0" lvl="0" indent="0" algn="l" rtl="0">
              <a:lnSpc>
                <a:spcPct val="150000"/>
              </a:lnSpc>
              <a:spcBef>
                <a:spcPts val="0"/>
              </a:spcBef>
              <a:spcAft>
                <a:spcPts val="0"/>
              </a:spcAft>
              <a:buNone/>
            </a:pPr>
            <a:r>
              <a:rPr lang="en" sz="1600"/>
              <a:t>-Matrix (areas and what does it look like to be safe, responsible, respectful)</a:t>
            </a:r>
            <a:endParaRPr sz="1600"/>
          </a:p>
          <a:p>
            <a:pPr marL="0" lvl="0" indent="0" algn="l" rtl="0">
              <a:lnSpc>
                <a:spcPct val="150000"/>
              </a:lnSpc>
              <a:spcBef>
                <a:spcPts val="0"/>
              </a:spcBef>
              <a:spcAft>
                <a:spcPts val="0"/>
              </a:spcAft>
              <a:buNone/>
            </a:pPr>
            <a:r>
              <a:rPr lang="en" sz="1600"/>
              <a:t>-How do we want our program to look? (school store, PBIS dollars, punch card, etc)</a:t>
            </a:r>
            <a:endParaRPr sz="1600"/>
          </a:p>
          <a:p>
            <a:pPr marL="0" lvl="0" indent="0" algn="l" rtl="0">
              <a:lnSpc>
                <a:spcPct val="150000"/>
              </a:lnSpc>
              <a:spcBef>
                <a:spcPts val="0"/>
              </a:spcBef>
              <a:spcAft>
                <a:spcPts val="0"/>
              </a:spcAft>
              <a:buNone/>
            </a:pPr>
            <a:r>
              <a:rPr lang="en" sz="1600"/>
              <a:t>-Determined the Majors/Minors</a:t>
            </a:r>
            <a:endParaRPr sz="1600"/>
          </a:p>
          <a:p>
            <a:pPr marL="0" lvl="0" indent="0" algn="l" rtl="0">
              <a:lnSpc>
                <a:spcPct val="150000"/>
              </a:lnSpc>
              <a:spcBef>
                <a:spcPts val="0"/>
              </a:spcBef>
              <a:spcAft>
                <a:spcPts val="0"/>
              </a:spcAft>
              <a:buNone/>
            </a:pPr>
            <a:endParaRPr sz="14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7"/>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3" name="Google Shape;163;p17"/>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64" name="Google Shape;164;p17"/>
          <p:cNvPicPr preferRelativeResize="0"/>
          <p:nvPr/>
        </p:nvPicPr>
        <p:blipFill rotWithShape="1">
          <a:blip r:embed="rId3">
            <a:alphaModFix/>
          </a:blip>
          <a:srcRect l="2322" t="9233" r="4384" b="12586"/>
          <a:stretch/>
        </p:blipFill>
        <p:spPr>
          <a:xfrm>
            <a:off x="702400" y="218375"/>
            <a:ext cx="7739197" cy="4706749"/>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18"/>
          <p:cNvSpPr txBox="1">
            <a:spLocks noGrp="1"/>
          </p:cNvSpPr>
          <p:nvPr>
            <p:ph type="title"/>
          </p:nvPr>
        </p:nvSpPr>
        <p:spPr>
          <a:xfrm>
            <a:off x="1397375" y="1540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Planning Year Continued...</a:t>
            </a:r>
            <a:endParaRPr/>
          </a:p>
        </p:txBody>
      </p:sp>
      <p:pic>
        <p:nvPicPr>
          <p:cNvPr id="170" name="Google Shape;170;p18"/>
          <p:cNvPicPr preferRelativeResize="0"/>
          <p:nvPr/>
        </p:nvPicPr>
        <p:blipFill rotWithShape="1">
          <a:blip r:embed="rId3">
            <a:alphaModFix/>
          </a:blip>
          <a:srcRect l="9764" t="7758" r="16543" b="10139"/>
          <a:stretch/>
        </p:blipFill>
        <p:spPr>
          <a:xfrm>
            <a:off x="6342000" y="992900"/>
            <a:ext cx="2696602" cy="3981373"/>
          </a:xfrm>
          <a:prstGeom prst="rect">
            <a:avLst/>
          </a:prstGeom>
          <a:noFill/>
          <a:ln>
            <a:noFill/>
          </a:ln>
        </p:spPr>
      </p:pic>
      <p:pic>
        <p:nvPicPr>
          <p:cNvPr id="171" name="Google Shape;171;p18"/>
          <p:cNvPicPr preferRelativeResize="0"/>
          <p:nvPr/>
        </p:nvPicPr>
        <p:blipFill rotWithShape="1">
          <a:blip r:embed="rId4">
            <a:alphaModFix/>
          </a:blip>
          <a:srcRect l="12457" t="22045" r="7272" b="14695"/>
          <a:stretch/>
        </p:blipFill>
        <p:spPr>
          <a:xfrm>
            <a:off x="0" y="3166000"/>
            <a:ext cx="3345777" cy="1977500"/>
          </a:xfrm>
          <a:prstGeom prst="rect">
            <a:avLst/>
          </a:prstGeom>
          <a:noFill/>
          <a:ln>
            <a:noFill/>
          </a:ln>
        </p:spPr>
      </p:pic>
      <p:sp>
        <p:nvSpPr>
          <p:cNvPr id="172" name="Google Shape;172;p18"/>
          <p:cNvSpPr txBox="1">
            <a:spLocks noGrp="1"/>
          </p:cNvSpPr>
          <p:nvPr>
            <p:ph type="body" idx="1"/>
          </p:nvPr>
        </p:nvSpPr>
        <p:spPr>
          <a:xfrm>
            <a:off x="119850" y="738625"/>
            <a:ext cx="7161900" cy="2237700"/>
          </a:xfrm>
          <a:prstGeom prst="rect">
            <a:avLst/>
          </a:prstGeom>
        </p:spPr>
        <p:txBody>
          <a:bodyPr spcFirstLastPara="1" wrap="square" lIns="91425" tIns="91425" rIns="91425" bIns="91425" anchor="t" anchorCtr="0">
            <a:noAutofit/>
          </a:bodyPr>
          <a:lstStyle/>
          <a:p>
            <a:pPr marL="0" lvl="0" indent="0" algn="l" rtl="0">
              <a:lnSpc>
                <a:spcPct val="150000"/>
              </a:lnSpc>
              <a:spcBef>
                <a:spcPts val="0"/>
              </a:spcBef>
              <a:spcAft>
                <a:spcPts val="0"/>
              </a:spcAft>
              <a:buClr>
                <a:srgbClr val="000000"/>
              </a:buClr>
              <a:buSzPts val="1100"/>
              <a:buFont typeface="Arial"/>
              <a:buNone/>
            </a:pPr>
            <a:r>
              <a:rPr lang="en" sz="1400"/>
              <a:t>-Posters and Brochures (real pictures vs cartoons) (getting them in on time)</a:t>
            </a:r>
            <a:endParaRPr sz="1400"/>
          </a:p>
          <a:p>
            <a:pPr marL="0" lvl="0" indent="0" algn="l" rtl="0">
              <a:lnSpc>
                <a:spcPct val="150000"/>
              </a:lnSpc>
              <a:spcBef>
                <a:spcPts val="0"/>
              </a:spcBef>
              <a:spcAft>
                <a:spcPts val="0"/>
              </a:spcAft>
              <a:buClr>
                <a:srgbClr val="000000"/>
              </a:buClr>
              <a:buSzPts val="1100"/>
              <a:buFont typeface="Arial"/>
              <a:buNone/>
            </a:pPr>
            <a:r>
              <a:rPr lang="en" sz="1400"/>
              <a:t>-Funding raffle prizes (staff and student donations)</a:t>
            </a:r>
            <a:endParaRPr sz="1400"/>
          </a:p>
          <a:p>
            <a:pPr marL="0" lvl="0" indent="0" algn="l" rtl="0">
              <a:lnSpc>
                <a:spcPct val="150000"/>
              </a:lnSpc>
              <a:spcBef>
                <a:spcPts val="0"/>
              </a:spcBef>
              <a:spcAft>
                <a:spcPts val="0"/>
              </a:spcAft>
              <a:buClr>
                <a:srgbClr val="000000"/>
              </a:buClr>
              <a:buSzPts val="1100"/>
              <a:buFont typeface="Arial"/>
              <a:buNone/>
            </a:pPr>
            <a:r>
              <a:rPr lang="en" sz="1400"/>
              <a:t>-PBIS for staff (Cheers for Peers)</a:t>
            </a:r>
            <a:endParaRPr sz="1400"/>
          </a:p>
          <a:p>
            <a:pPr marL="0" lvl="0" indent="0" algn="l" rtl="0">
              <a:lnSpc>
                <a:spcPct val="150000"/>
              </a:lnSpc>
              <a:spcBef>
                <a:spcPts val="0"/>
              </a:spcBef>
              <a:spcAft>
                <a:spcPts val="0"/>
              </a:spcAft>
              <a:buClr>
                <a:srgbClr val="000000"/>
              </a:buClr>
              <a:buSzPts val="1100"/>
              <a:buFont typeface="Arial"/>
              <a:buNone/>
            </a:pPr>
            <a:r>
              <a:rPr lang="en" sz="1400"/>
              <a:t>-PBIS Kickoff/video</a:t>
            </a:r>
            <a:endParaRPr sz="1400"/>
          </a:p>
          <a:p>
            <a:pPr marL="0" lvl="0" indent="0" algn="l" rtl="0">
              <a:lnSpc>
                <a:spcPct val="150000"/>
              </a:lnSpc>
              <a:spcBef>
                <a:spcPts val="0"/>
              </a:spcBef>
              <a:spcAft>
                <a:spcPts val="0"/>
              </a:spcAft>
              <a:buClr>
                <a:srgbClr val="000000"/>
              </a:buClr>
              <a:buSzPts val="1100"/>
              <a:buFont typeface="Arial"/>
              <a:buNone/>
            </a:pPr>
            <a:r>
              <a:rPr lang="en" sz="1400"/>
              <a:t>-Data</a:t>
            </a:r>
            <a:endParaRPr sz="1400"/>
          </a:p>
          <a:p>
            <a:pPr marL="0" lvl="0" indent="0" algn="l" rtl="0">
              <a:lnSpc>
                <a:spcPct val="150000"/>
              </a:lnSpc>
              <a:spcBef>
                <a:spcPts val="0"/>
              </a:spcBef>
              <a:spcAft>
                <a:spcPts val="0"/>
              </a:spcAft>
              <a:buClr>
                <a:srgbClr val="000000"/>
              </a:buClr>
              <a:buSzPts val="1100"/>
              <a:buFont typeface="Arial"/>
              <a:buNone/>
            </a:pPr>
            <a:r>
              <a:rPr lang="en" sz="1400"/>
              <a:t>-Timeline of spending grant money</a:t>
            </a:r>
            <a:endParaRPr sz="1400"/>
          </a:p>
          <a:p>
            <a:pPr marL="0" lvl="0" indent="0" algn="l" rtl="0">
              <a:lnSpc>
                <a:spcPct val="150000"/>
              </a:lnSpc>
              <a:spcBef>
                <a:spcPts val="0"/>
              </a:spcBef>
              <a:spcAft>
                <a:spcPts val="0"/>
              </a:spcAft>
              <a:buClr>
                <a:srgbClr val="000000"/>
              </a:buClr>
              <a:buSzPts val="1100"/>
              <a:buFont typeface="Arial"/>
              <a:buNone/>
            </a:pPr>
            <a:r>
              <a:rPr lang="en" sz="1400"/>
              <a:t>-PBIS powerpoint to teach staff and students (see handout)</a:t>
            </a:r>
            <a:endParaRPr sz="1400"/>
          </a:p>
          <a:p>
            <a:pPr marL="0" lvl="0" indent="0" algn="l" rtl="0">
              <a:lnSpc>
                <a:spcPct val="150000"/>
              </a:lnSpc>
              <a:spcBef>
                <a:spcPts val="0"/>
              </a:spcBef>
              <a:spcAft>
                <a:spcPts val="0"/>
              </a:spcAft>
              <a:buClr>
                <a:srgbClr val="000000"/>
              </a:buClr>
              <a:buSzPts val="1100"/>
              <a:buFont typeface="Arial"/>
              <a:buNone/>
            </a:pPr>
            <a:endParaRPr sz="1400"/>
          </a:p>
          <a:p>
            <a:pPr marL="0" lvl="0" indent="0" algn="l" rtl="0">
              <a:spcBef>
                <a:spcPts val="0"/>
              </a:spcBef>
              <a:spcAft>
                <a:spcPts val="16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9"/>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8" name="Google Shape;178;p19"/>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179" name="Google Shape;179;p19"/>
          <p:cNvPicPr preferRelativeResize="0"/>
          <p:nvPr/>
        </p:nvPicPr>
        <p:blipFill rotWithShape="1">
          <a:blip r:embed="rId3">
            <a:alphaModFix/>
          </a:blip>
          <a:srcRect l="7396" t="5400" r="7972" b="3682"/>
          <a:stretch/>
        </p:blipFill>
        <p:spPr>
          <a:xfrm>
            <a:off x="729100" y="433700"/>
            <a:ext cx="3605448" cy="4440150"/>
          </a:xfrm>
          <a:prstGeom prst="rect">
            <a:avLst/>
          </a:prstGeom>
          <a:noFill/>
          <a:ln>
            <a:noFill/>
          </a:ln>
        </p:spPr>
      </p:pic>
      <p:pic>
        <p:nvPicPr>
          <p:cNvPr id="180" name="Google Shape;180;p19"/>
          <p:cNvPicPr preferRelativeResize="0"/>
          <p:nvPr/>
        </p:nvPicPr>
        <p:blipFill rotWithShape="1">
          <a:blip r:embed="rId4">
            <a:alphaModFix/>
          </a:blip>
          <a:srcRect l="6983" t="8070" r="23037" b="16927"/>
          <a:stretch/>
        </p:blipFill>
        <p:spPr>
          <a:xfrm>
            <a:off x="4684100" y="433700"/>
            <a:ext cx="3520527" cy="4299652"/>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20"/>
          <p:cNvSpPr txBox="1">
            <a:spLocks noGrp="1"/>
          </p:cNvSpPr>
          <p:nvPr>
            <p:ph type="title"/>
          </p:nvPr>
        </p:nvSpPr>
        <p:spPr>
          <a:xfrm>
            <a:off x="3313025" y="176650"/>
            <a:ext cx="7038900" cy="91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PBIS Team</a:t>
            </a:r>
            <a:endParaRPr/>
          </a:p>
        </p:txBody>
      </p:sp>
      <p:sp>
        <p:nvSpPr>
          <p:cNvPr id="186" name="Google Shape;186;p20"/>
          <p:cNvSpPr txBox="1">
            <a:spLocks noGrp="1"/>
          </p:cNvSpPr>
          <p:nvPr>
            <p:ph type="body" idx="1"/>
          </p:nvPr>
        </p:nvSpPr>
        <p:spPr>
          <a:xfrm>
            <a:off x="113750" y="3243800"/>
            <a:ext cx="7536000" cy="22242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Char char="●"/>
            </a:pPr>
            <a:r>
              <a:rPr lang="en" sz="1800"/>
              <a:t>Principal, program specialist, behavior specialist, 6 teachers, and 1 paraprofessional</a:t>
            </a:r>
            <a:endParaRPr sz="1800"/>
          </a:p>
          <a:p>
            <a:pPr marL="457200" lvl="0" indent="-342900" algn="l" rtl="0">
              <a:spcBef>
                <a:spcPts val="0"/>
              </a:spcBef>
              <a:spcAft>
                <a:spcPts val="0"/>
              </a:spcAft>
              <a:buSzPts val="1800"/>
              <a:buChar char="●"/>
            </a:pPr>
            <a:r>
              <a:rPr lang="en" sz="1800"/>
              <a:t>Meet once a month </a:t>
            </a:r>
            <a:endParaRPr sz="1800"/>
          </a:p>
          <a:p>
            <a:pPr marL="457200" lvl="0" indent="-342900" algn="l" rtl="0">
              <a:spcBef>
                <a:spcPts val="0"/>
              </a:spcBef>
              <a:spcAft>
                <a:spcPts val="0"/>
              </a:spcAft>
              <a:buSzPts val="1800"/>
              <a:buChar char="●"/>
            </a:pPr>
            <a:r>
              <a:rPr lang="en" sz="1800"/>
              <a:t>Tier 1 team and Tier 2/3 team meet monthly</a:t>
            </a:r>
            <a:endParaRPr sz="1800"/>
          </a:p>
          <a:p>
            <a:pPr marL="457200" lvl="0" indent="-342900" algn="l" rtl="0">
              <a:spcBef>
                <a:spcPts val="0"/>
              </a:spcBef>
              <a:spcAft>
                <a:spcPts val="0"/>
              </a:spcAft>
              <a:buSzPts val="1800"/>
              <a:buChar char="●"/>
            </a:pPr>
            <a:r>
              <a:rPr lang="en" sz="1800"/>
              <a:t>Role models for staff and students</a:t>
            </a:r>
            <a:endParaRPr sz="1800"/>
          </a:p>
          <a:p>
            <a:pPr marL="457200" lvl="0" indent="0" algn="l" rtl="0">
              <a:spcBef>
                <a:spcPts val="1600"/>
              </a:spcBef>
              <a:spcAft>
                <a:spcPts val="0"/>
              </a:spcAft>
              <a:buNone/>
            </a:pPr>
            <a:endParaRPr/>
          </a:p>
          <a:p>
            <a:pPr marL="457200" lvl="0" indent="0" algn="l" rtl="0">
              <a:spcBef>
                <a:spcPts val="1600"/>
              </a:spcBef>
              <a:spcAft>
                <a:spcPts val="1600"/>
              </a:spcAft>
              <a:buNone/>
            </a:pPr>
            <a:endParaRPr/>
          </a:p>
        </p:txBody>
      </p:sp>
      <p:pic>
        <p:nvPicPr>
          <p:cNvPr id="187" name="Google Shape;187;p20"/>
          <p:cNvPicPr preferRelativeResize="0"/>
          <p:nvPr/>
        </p:nvPicPr>
        <p:blipFill rotWithShape="1">
          <a:blip r:embed="rId3">
            <a:alphaModFix/>
          </a:blip>
          <a:srcRect t="22096" r="12380" b="34662"/>
          <a:stretch/>
        </p:blipFill>
        <p:spPr>
          <a:xfrm>
            <a:off x="1449800" y="779025"/>
            <a:ext cx="6486226" cy="24009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p21"/>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PBIS Kickoff Video</a:t>
            </a:r>
            <a:endParaRPr/>
          </a:p>
        </p:txBody>
      </p:sp>
      <p:pic>
        <p:nvPicPr>
          <p:cNvPr id="193" name="Google Shape;193;p21"/>
          <p:cNvPicPr preferRelativeResize="0"/>
          <p:nvPr/>
        </p:nvPicPr>
        <p:blipFill>
          <a:blip r:embed="rId3">
            <a:alphaModFix/>
          </a:blip>
          <a:stretch>
            <a:fillRect/>
          </a:stretch>
        </p:blipFill>
        <p:spPr>
          <a:xfrm>
            <a:off x="2454825" y="1307850"/>
            <a:ext cx="152400" cy="152400"/>
          </a:xfrm>
          <a:prstGeom prst="rect">
            <a:avLst/>
          </a:prstGeom>
          <a:noFill/>
          <a:ln>
            <a:noFill/>
          </a:ln>
        </p:spPr>
      </p:pic>
      <p:sp>
        <p:nvSpPr>
          <p:cNvPr id="194" name="Google Shape;194;p21"/>
          <p:cNvSpPr txBox="1"/>
          <p:nvPr/>
        </p:nvSpPr>
        <p:spPr>
          <a:xfrm>
            <a:off x="2607225" y="1460250"/>
            <a:ext cx="3000000" cy="1074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b="1">
                <a:solidFill>
                  <a:srgbClr val="1155CC"/>
                </a:solidFill>
                <a:uFill>
                  <a:noFill/>
                </a:uFill>
                <a:hlinkClick r:id="rId4"/>
              </a:rPr>
              <a:t> Garfield Community School PBIS final copy.mp4</a:t>
            </a:r>
            <a:endParaRPr/>
          </a:p>
        </p:txBody>
      </p:sp>
    </p:spTree>
  </p:cSld>
  <p:clrMapOvr>
    <a:masterClrMapping/>
  </p:clrMapOvr>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1975</Words>
  <Application>Microsoft Office PowerPoint</Application>
  <PresentationFormat>On-screen Show (16:9)</PresentationFormat>
  <Paragraphs>251</Paragraphs>
  <Slides>23</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Montserrat</vt:lpstr>
      <vt:lpstr>Lato</vt:lpstr>
      <vt:lpstr>Arial</vt:lpstr>
      <vt:lpstr>Times New Roman</vt:lpstr>
      <vt:lpstr>Courier New</vt:lpstr>
      <vt:lpstr>Focus</vt:lpstr>
      <vt:lpstr>Western Wayne Skill Center  at Garfield Community School PBIS</vt:lpstr>
      <vt:lpstr>Western Wayne Skill Center</vt:lpstr>
      <vt:lpstr>How we started: </vt:lpstr>
      <vt:lpstr>Planning Year</vt:lpstr>
      <vt:lpstr>PowerPoint Presentation</vt:lpstr>
      <vt:lpstr>Planning Year Continued...</vt:lpstr>
      <vt:lpstr>PowerPoint Presentation</vt:lpstr>
      <vt:lpstr>PBIS Team</vt:lpstr>
      <vt:lpstr>PBIS Kickoff Video</vt:lpstr>
      <vt:lpstr>First Year-Tier One </vt:lpstr>
      <vt:lpstr>PBIS Self-Assessment Survey</vt:lpstr>
      <vt:lpstr>Survey Cont...</vt:lpstr>
      <vt:lpstr>First Year Tier 1 continued...</vt:lpstr>
      <vt:lpstr>First Year Tier One Continued...</vt:lpstr>
      <vt:lpstr>Tier 2</vt:lpstr>
      <vt:lpstr>Tier 3</vt:lpstr>
      <vt:lpstr>Data</vt:lpstr>
      <vt:lpstr>PowerPoint Presentation</vt:lpstr>
      <vt:lpstr>PowerPoint Presentation</vt:lpstr>
      <vt:lpstr>PowerPoint Presentation</vt:lpstr>
      <vt:lpstr>What we’ve learned...</vt:lpstr>
      <vt:lpstr>Advice?</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Western Wayne Skill Center  at Garfield Community School PBIS</dc:title>
  <dc:creator>Chris McEvoy</dc:creator>
  <cp:lastModifiedBy>Chris McEvoy</cp:lastModifiedBy>
  <cp:revision>1</cp:revision>
  <dcterms:modified xsi:type="dcterms:W3CDTF">2019-03-14T18:09:00Z</dcterms:modified>
</cp:coreProperties>
</file>