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4"/>
    <p:sldMasterId id="2147483953" r:id="rId5"/>
  </p:sldMasterIdLst>
  <p:handoutMasterIdLst>
    <p:handoutMasterId r:id="rId32"/>
  </p:handoutMasterIdLst>
  <p:sldIdLst>
    <p:sldId id="258" r:id="rId6"/>
    <p:sldId id="310" r:id="rId7"/>
    <p:sldId id="311" r:id="rId8"/>
    <p:sldId id="312" r:id="rId9"/>
    <p:sldId id="314" r:id="rId10"/>
    <p:sldId id="315" r:id="rId11"/>
    <p:sldId id="313" r:id="rId12"/>
    <p:sldId id="316" r:id="rId13"/>
    <p:sldId id="317" r:id="rId14"/>
    <p:sldId id="318" r:id="rId15"/>
    <p:sldId id="319" r:id="rId16"/>
    <p:sldId id="320" r:id="rId17"/>
    <p:sldId id="321" r:id="rId18"/>
    <p:sldId id="322" r:id="rId19"/>
    <p:sldId id="323" r:id="rId20"/>
    <p:sldId id="324" r:id="rId21"/>
    <p:sldId id="325" r:id="rId22"/>
    <p:sldId id="331" r:id="rId23"/>
    <p:sldId id="326" r:id="rId24"/>
    <p:sldId id="327" r:id="rId25"/>
    <p:sldId id="328" r:id="rId26"/>
    <p:sldId id="329" r:id="rId27"/>
    <p:sldId id="330" r:id="rId28"/>
    <p:sldId id="279" r:id="rId29"/>
    <p:sldId id="285" r:id="rId30"/>
    <p:sldId id="283" r:id="rId31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12F12B-8EEA-4970-8BFF-C744AA79303B}" v="1" dt="2023-07-19T15:50:03.7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64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34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handoutMaster" Target="handoutMasters/handoutMaster1.xml"/><Relationship Id="rId37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heme" Target="theme/theme1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yrl Reynoso" userId="0b4ab8f1-d0ae-443c-99d9-a0697efa720e" providerId="ADAL" clId="{5912F12B-8EEA-4970-8BFF-C744AA79303B}"/>
    <pc:docChg chg="custSel addSld delSld modSld">
      <pc:chgData name="Kayrl Reynoso" userId="0b4ab8f1-d0ae-443c-99d9-a0697efa720e" providerId="ADAL" clId="{5912F12B-8EEA-4970-8BFF-C744AA79303B}" dt="2023-07-19T15:51:13.882" v="124" actId="313"/>
      <pc:docMkLst>
        <pc:docMk/>
      </pc:docMkLst>
      <pc:sldChg chg="modSp mod">
        <pc:chgData name="Kayrl Reynoso" userId="0b4ab8f1-d0ae-443c-99d9-a0697efa720e" providerId="ADAL" clId="{5912F12B-8EEA-4970-8BFF-C744AA79303B}" dt="2023-07-19T15:51:13.882" v="124" actId="313"/>
        <pc:sldMkLst>
          <pc:docMk/>
          <pc:sldMk cId="3849812488" sldId="330"/>
        </pc:sldMkLst>
        <pc:spChg chg="mod">
          <ac:chgData name="Kayrl Reynoso" userId="0b4ab8f1-d0ae-443c-99d9-a0697efa720e" providerId="ADAL" clId="{5912F12B-8EEA-4970-8BFF-C744AA79303B}" dt="2023-07-19T15:50:10.902" v="15" actId="20577"/>
          <ac:spMkLst>
            <pc:docMk/>
            <pc:sldMk cId="3849812488" sldId="330"/>
            <ac:spMk id="2" creationId="{00000000-0000-0000-0000-000000000000}"/>
          </ac:spMkLst>
        </pc:spChg>
        <pc:spChg chg="mod">
          <ac:chgData name="Kayrl Reynoso" userId="0b4ab8f1-d0ae-443c-99d9-a0697efa720e" providerId="ADAL" clId="{5912F12B-8EEA-4970-8BFF-C744AA79303B}" dt="2023-07-19T15:51:13.882" v="124" actId="313"/>
          <ac:spMkLst>
            <pc:docMk/>
            <pc:sldMk cId="3849812488" sldId="330"/>
            <ac:spMk id="3" creationId="{00000000-0000-0000-0000-000000000000}"/>
          </ac:spMkLst>
        </pc:spChg>
      </pc:sldChg>
      <pc:sldChg chg="modSp new del mod">
        <pc:chgData name="Kayrl Reynoso" userId="0b4ab8f1-d0ae-443c-99d9-a0697efa720e" providerId="ADAL" clId="{5912F12B-8EEA-4970-8BFF-C744AA79303B}" dt="2023-07-19T15:02:30.128" v="11" actId="47"/>
        <pc:sldMkLst>
          <pc:docMk/>
          <pc:sldMk cId="4182299367" sldId="332"/>
        </pc:sldMkLst>
        <pc:spChg chg="mod">
          <ac:chgData name="Kayrl Reynoso" userId="0b4ab8f1-d0ae-443c-99d9-a0697efa720e" providerId="ADAL" clId="{5912F12B-8EEA-4970-8BFF-C744AA79303B}" dt="2023-07-19T15:02:18.790" v="10" actId="20577"/>
          <ac:spMkLst>
            <pc:docMk/>
            <pc:sldMk cId="4182299367" sldId="332"/>
            <ac:spMk id="2" creationId="{6165FE8F-FFA2-C66F-54AD-47757E3426E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06" cy="464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706" y="0"/>
            <a:ext cx="3038105" cy="464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387"/>
            <a:ext cx="3038106" cy="464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706" y="8830387"/>
            <a:ext cx="3038105" cy="464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4188751-7EA0-4A4A-8467-DB4DE7A2B8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59735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048000"/>
            <a:ext cx="6400800" cy="685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smtClean="0"/>
            </a:lvl1pPr>
          </a:lstStyle>
          <a:p>
            <a:pPr>
              <a:defRPr/>
            </a:pPr>
            <a:fld id="{772DA966-9A6E-4E5D-81E8-70D2FB482E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9031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E54B5-E5E8-47BB-B7E7-2217862676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5538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D7B5D-A324-49A0-99A0-E12C10ED1F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0699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77FC2-9610-457E-80A4-763304A1D7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96739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95AD3-783C-4FEC-AC92-CDFBF3733F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04770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3DEAA-32F7-4107-AD3F-5372F07981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25413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735D8-0FAF-4701-86D9-433483506F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92284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85E16-5CEE-4034-8ECF-A446987721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81569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26576-7AF7-4FF5-9458-500FFF07D4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35159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FBF69-8A5B-49AA-8CB1-9E48A3553E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4714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AA7DC-77D1-4146-A690-A8FBBC238B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636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F6D075-962E-43FC-B22F-82B3CAD88F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91605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633DB-F7F8-42FB-8764-9E96859303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2404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2DDB7-C936-4FCE-AFA8-B8AE7A8366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66494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909D8-86A8-4E7E-ACDE-D0449EAA3F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8904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459B0-1E3D-46F3-BDE6-830176C87C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0250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3DBAC-4661-49A7-8A58-9DD0164E79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9694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6E75B-615B-418C-A880-8CF7D0D522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645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987EB-DFA7-4A8E-8271-F5CE9F34FF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528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53F68B-5BA4-43FA-B9C5-B102C0AB25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4897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909AF-C950-4BF6-9481-C064A61C70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6800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3019A-FC3B-4D65-AF17-B52B853507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4611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Trebuchet MS" panose="020B0603020202020204" pitchFamily="34" charset="0"/>
              </a:defRPr>
            </a:lvl1pPr>
          </a:lstStyle>
          <a:p>
            <a:pPr>
              <a:defRPr/>
            </a:pPr>
            <a:fld id="{7EE14B0E-E8C6-4463-959B-DA6054CCF1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0" r:id="rId1"/>
    <p:sldLayoutId id="2147483989" r:id="rId2"/>
    <p:sldLayoutId id="2147483990" r:id="rId3"/>
    <p:sldLayoutId id="2147483991" r:id="rId4"/>
    <p:sldLayoutId id="2147483992" r:id="rId5"/>
    <p:sldLayoutId id="2147483993" r:id="rId6"/>
    <p:sldLayoutId id="2147483994" r:id="rId7"/>
    <p:sldLayoutId id="2147483995" r:id="rId8"/>
    <p:sldLayoutId id="2147483996" r:id="rId9"/>
    <p:sldLayoutId id="2147483997" r:id="rId10"/>
    <p:sldLayoutId id="214748399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0759AD7-705D-43F6-A1F8-4749993A98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9" r:id="rId1"/>
    <p:sldLayoutId id="2147484000" r:id="rId2"/>
    <p:sldLayoutId id="2147484001" r:id="rId3"/>
    <p:sldLayoutId id="2147484002" r:id="rId4"/>
    <p:sldLayoutId id="2147484003" r:id="rId5"/>
    <p:sldLayoutId id="2147484004" r:id="rId6"/>
    <p:sldLayoutId id="2147484005" r:id="rId7"/>
    <p:sldLayoutId id="2147484006" r:id="rId8"/>
    <p:sldLayoutId id="2147484007" r:id="rId9"/>
    <p:sldLayoutId id="2147484008" r:id="rId10"/>
    <p:sldLayoutId id="214748400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9"/>
          <p:cNvSpPr>
            <a:spLocks noGrp="1" noChangeArrowheads="1"/>
          </p:cNvSpPr>
          <p:nvPr>
            <p:ph type="title"/>
          </p:nvPr>
        </p:nvSpPr>
        <p:spPr>
          <a:xfrm>
            <a:off x="0" y="434696"/>
            <a:ext cx="8208944" cy="1143000"/>
          </a:xfrm>
        </p:spPr>
        <p:txBody>
          <a:bodyPr/>
          <a:lstStyle/>
          <a:p>
            <a:pPr eaLnBrk="1" hangingPunct="1"/>
            <a:r>
              <a:rPr lang="en-US" altLang="en-US" sz="3800" dirty="0"/>
              <a:t>PBIS Data Report</a:t>
            </a:r>
          </a:p>
        </p:txBody>
      </p:sp>
      <p:sp>
        <p:nvSpPr>
          <p:cNvPr id="5122" name="Text Box 7"/>
          <p:cNvSpPr txBox="1">
            <a:spLocks noChangeArrowheads="1"/>
          </p:cNvSpPr>
          <p:nvPr/>
        </p:nvSpPr>
        <p:spPr bwMode="auto">
          <a:xfrm rot="10800000" flipV="1">
            <a:off x="1523999" y="2232212"/>
            <a:ext cx="4802187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School Name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Month of Report</a:t>
            </a:r>
          </a:p>
        </p:txBody>
      </p:sp>
      <p:sp>
        <p:nvSpPr>
          <p:cNvPr id="5123" name="Text Box 8"/>
          <p:cNvSpPr txBox="1">
            <a:spLocks noChangeArrowheads="1"/>
          </p:cNvSpPr>
          <p:nvPr/>
        </p:nvSpPr>
        <p:spPr bwMode="auto">
          <a:xfrm>
            <a:off x="2477293" y="5181600"/>
            <a:ext cx="2895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dirty="0">
                <a:latin typeface="Arial" panose="020B0604020202020204" pitchFamily="34" charset="0"/>
              </a:rPr>
              <a:t>2023-2024</a:t>
            </a:r>
          </a:p>
        </p:txBody>
      </p:sp>
      <p:pic>
        <p:nvPicPr>
          <p:cNvPr id="2" name="Picture 1" descr="Three Tiered Model of Positive Behavioral Interventions and Support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2098859"/>
            <a:ext cx="2915593" cy="2660282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ODRs by Time YTD</a:t>
            </a:r>
          </a:p>
        </p:txBody>
      </p:sp>
    </p:spTree>
    <p:extLst>
      <p:ext uri="{BB962C8B-B14F-4D97-AF65-F5344CB8AC3E}">
        <p14:creationId xmlns:p14="http://schemas.microsoft.com/office/powerpoint/2010/main" val="2001576676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ODRs by Student Levels</a:t>
            </a:r>
            <a:br>
              <a:rPr lang="en-US" dirty="0"/>
            </a:br>
            <a:r>
              <a:rPr lang="en-US" sz="3200" dirty="0"/>
              <a:t>(Use ID numbers)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8102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ODRs by Grade Level YTD</a:t>
            </a:r>
          </a:p>
        </p:txBody>
      </p:sp>
    </p:spTree>
    <p:extLst>
      <p:ext uri="{BB962C8B-B14F-4D97-AF65-F5344CB8AC3E}">
        <p14:creationId xmlns:p14="http://schemas.microsoft.com/office/powerpoint/2010/main" val="2291212024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ODRs by Gender YTD</a:t>
            </a:r>
          </a:p>
        </p:txBody>
      </p:sp>
    </p:spTree>
    <p:extLst>
      <p:ext uri="{BB962C8B-B14F-4D97-AF65-F5344CB8AC3E}">
        <p14:creationId xmlns:p14="http://schemas.microsoft.com/office/powerpoint/2010/main" val="14542748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ODRs by Faculty YTD</a:t>
            </a:r>
          </a:p>
        </p:txBody>
      </p:sp>
    </p:spTree>
    <p:extLst>
      <p:ext uri="{BB962C8B-B14F-4D97-AF65-F5344CB8AC3E}">
        <p14:creationId xmlns:p14="http://schemas.microsoft.com/office/powerpoint/2010/main" val="454329893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ODRs by Ethnicity YTD</a:t>
            </a:r>
          </a:p>
        </p:txBody>
      </p:sp>
    </p:spTree>
    <p:extLst>
      <p:ext uri="{BB962C8B-B14F-4D97-AF65-F5344CB8AC3E}">
        <p14:creationId xmlns:p14="http://schemas.microsoft.com/office/powerpoint/2010/main" val="37317510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Suspensions by Ethnicity YTD</a:t>
            </a:r>
          </a:p>
        </p:txBody>
      </p:sp>
    </p:spTree>
    <p:extLst>
      <p:ext uri="{BB962C8B-B14F-4D97-AF65-F5344CB8AC3E}">
        <p14:creationId xmlns:p14="http://schemas.microsoft.com/office/powerpoint/2010/main" val="24572919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Risk Ratios by Ethnicity YTD</a:t>
            </a:r>
            <a:br>
              <a:rPr lang="en-US" sz="2000" dirty="0"/>
            </a:br>
            <a:r>
              <a:rPr lang="en-US" sz="2000" b="1" dirty="0"/>
              <a:t>Review Quarterly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516538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/>
          <a:lstStyle/>
          <a:p>
            <a:r>
              <a:rPr lang="en-US" sz="4000" dirty="0"/>
              <a:t>Suspensions of Students with Disabilities YTD</a:t>
            </a:r>
          </a:p>
        </p:txBody>
      </p:sp>
    </p:spTree>
    <p:extLst>
      <p:ext uri="{BB962C8B-B14F-4D97-AF65-F5344CB8AC3E}">
        <p14:creationId xmlns:p14="http://schemas.microsoft.com/office/powerpoint/2010/main" val="30838883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If disproportionality by ethnicity is a concern in your school, complete the following two slides.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sz="1800" dirty="0"/>
              <a:t>What is the targeted sub-group of concern ? ____________________________</a:t>
            </a:r>
          </a:p>
          <a:p>
            <a:r>
              <a:rPr lang="en-US" sz="1800" dirty="0"/>
              <a:t>What changes to our Tier 1 program need to be made to make it more culturally responsive? _______________________________________________________</a:t>
            </a:r>
          </a:p>
          <a:p>
            <a:r>
              <a:rPr lang="en-US" sz="1800" dirty="0"/>
              <a:t>How many of the targeted sub-group students receive Tier 2 support? _________________________________________________________________</a:t>
            </a:r>
          </a:p>
          <a:p>
            <a:r>
              <a:rPr lang="en-US" sz="1800" dirty="0"/>
              <a:t>Specify how many are on each Tier 2 Intervention: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/>
              <a:t>CICO: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/>
              <a:t>Adult Mentor: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/>
              <a:t>Take a Break: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/>
              <a:t>Home/School Plan: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/>
              <a:t>Targeted Social Skills: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/>
              <a:t>High Interest Club: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/>
              <a:t>Academic Support: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/>
              <a:t>Homework Help: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/>
              <a:t>Other:</a:t>
            </a:r>
          </a:p>
        </p:txBody>
      </p:sp>
    </p:spTree>
    <p:extLst>
      <p:ext uri="{BB962C8B-B14F-4D97-AF65-F5344CB8AC3E}">
        <p14:creationId xmlns:p14="http://schemas.microsoft.com/office/powerpoint/2010/main" val="915852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pPr eaLnBrk="1" hangingPunct="1"/>
            <a:r>
              <a:rPr lang="en-US" altLang="en-US" dirty="0"/>
              <a:t>Analyze Behavior Data by: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571500" y="1090551"/>
            <a:ext cx="80010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1800" dirty="0"/>
              <a:t>ODRs by Month YTD</a:t>
            </a:r>
          </a:p>
          <a:p>
            <a:pPr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1800" dirty="0"/>
              <a:t>ODRs by Month Daily Average YTD</a:t>
            </a:r>
          </a:p>
          <a:p>
            <a:pPr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1800" dirty="0"/>
              <a:t>Suspensions by Month YTD</a:t>
            </a:r>
          </a:p>
          <a:p>
            <a:pPr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1800" dirty="0"/>
              <a:t>Suspension Days Out of School YTD</a:t>
            </a:r>
          </a:p>
          <a:p>
            <a:pPr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1800" dirty="0">
                <a:solidFill>
                  <a:srgbClr val="FF0000"/>
                </a:solidFill>
              </a:rPr>
              <a:t>Suspensions by Month Year to Year</a:t>
            </a:r>
          </a:p>
          <a:p>
            <a:pPr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1800" dirty="0"/>
              <a:t>ODRs by Infractions YTD</a:t>
            </a:r>
          </a:p>
          <a:p>
            <a:pPr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1800" dirty="0"/>
              <a:t>ODRs by Location YTD</a:t>
            </a:r>
          </a:p>
          <a:p>
            <a:pPr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1800" dirty="0"/>
              <a:t>ODRs by Time YTD</a:t>
            </a:r>
          </a:p>
          <a:p>
            <a:pPr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1800" dirty="0"/>
              <a:t>ODRs by Student Levels (use for Tier 2/3)</a:t>
            </a:r>
          </a:p>
          <a:p>
            <a:pPr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1800" dirty="0"/>
              <a:t>ODRs by Grade Level YTD</a:t>
            </a:r>
          </a:p>
          <a:p>
            <a:pPr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1800" dirty="0"/>
              <a:t>ODRs by Gender YTD</a:t>
            </a:r>
          </a:p>
          <a:p>
            <a:pPr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1800" dirty="0"/>
              <a:t>ODRs by Faculty YTD</a:t>
            </a:r>
          </a:p>
          <a:p>
            <a:pPr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1800" dirty="0"/>
              <a:t>ODRs by Ethnicity</a:t>
            </a:r>
          </a:p>
          <a:p>
            <a:pPr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1800" dirty="0"/>
              <a:t>Suspensions by Ethnicity</a:t>
            </a:r>
          </a:p>
          <a:p>
            <a:pPr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1800" dirty="0"/>
              <a:t>Risk Ratios by Ethnicity</a:t>
            </a:r>
          </a:p>
          <a:p>
            <a:pPr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1800" dirty="0"/>
              <a:t>Suspensions of Student with Disabilities</a:t>
            </a:r>
          </a:p>
          <a:p>
            <a:pPr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1800" dirty="0"/>
              <a:t>Penalties by Month (Suspension Alternatives)</a:t>
            </a:r>
          </a:p>
          <a:p>
            <a:pPr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1800" dirty="0"/>
              <a:t>Positive Behavior Indicator (not in </a:t>
            </a:r>
            <a:r>
              <a:rPr lang="en-US" altLang="en-US" sz="1800" dirty="0" err="1"/>
              <a:t>MiStar</a:t>
            </a:r>
            <a:r>
              <a:rPr lang="en-US" altLang="en-US" sz="1800" dirty="0"/>
              <a:t> – the school selects a positive to track)</a:t>
            </a:r>
          </a:p>
          <a:p>
            <a:pPr eaLnBrk="1" hangingPunct="1">
              <a:lnSpc>
                <a:spcPct val="80000"/>
              </a:lnSpc>
              <a:buFont typeface="+mj-lt"/>
              <a:buAutoNum type="arabicPeriod"/>
            </a:pPr>
            <a:endParaRPr lang="en-US" altLang="en-US" sz="1800" dirty="0"/>
          </a:p>
          <a:p>
            <a:pPr eaLnBrk="1" hangingPunct="1">
              <a:lnSpc>
                <a:spcPct val="80000"/>
              </a:lnSpc>
            </a:pPr>
            <a:endParaRPr lang="en-US" altLang="en-US" sz="2100" dirty="0"/>
          </a:p>
        </p:txBody>
      </p:sp>
    </p:spTree>
    <p:extLst>
      <p:ext uri="{BB962C8B-B14F-4D97-AF65-F5344CB8AC3E}">
        <p14:creationId xmlns:p14="http://schemas.microsoft.com/office/powerpoint/2010/main" val="1198280957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solidFill>
                  <a:prstClr val="black"/>
                </a:solidFill>
              </a:rPr>
              <a:t>Providing Tiered Supports to Students with </a:t>
            </a:r>
            <a:br>
              <a:rPr lang="en-US" sz="2800" b="1" dirty="0">
                <a:solidFill>
                  <a:prstClr val="black"/>
                </a:solidFill>
              </a:rPr>
            </a:br>
            <a:r>
              <a:rPr lang="en-US" sz="2800" b="1" dirty="0">
                <a:solidFill>
                  <a:prstClr val="black"/>
                </a:solidFill>
              </a:rPr>
              <a:t>Multiple Referrals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600" dirty="0"/>
              <a:t>How many students from the targeted sub-group receive Tier 3 </a:t>
            </a:r>
            <a:r>
              <a:rPr lang="en-US" sz="3600"/>
              <a:t>support?____________________________________</a:t>
            </a:r>
            <a:endParaRPr lang="en-US" sz="3600" dirty="0"/>
          </a:p>
          <a:p>
            <a:r>
              <a:rPr lang="en-US" sz="3600" dirty="0"/>
              <a:t>Specify how many are on each Intervention</a:t>
            </a:r>
          </a:p>
          <a:p>
            <a:pPr lvl="1"/>
            <a:r>
              <a:rPr lang="en-US" sz="3600" dirty="0"/>
              <a:t>PBIS plan with FBA:</a:t>
            </a:r>
          </a:p>
          <a:p>
            <a:pPr lvl="1"/>
            <a:r>
              <a:rPr lang="en-US" sz="3600" dirty="0"/>
              <a:t>On-going counseling:</a:t>
            </a:r>
          </a:p>
          <a:p>
            <a:pPr lvl="1"/>
            <a:r>
              <a:rPr lang="en-US" sz="3600" dirty="0"/>
              <a:t>Small Group Work:</a:t>
            </a:r>
          </a:p>
          <a:p>
            <a:pPr lvl="1"/>
            <a:r>
              <a:rPr lang="en-US" sz="3600" dirty="0"/>
              <a:t>School-based Wrap-around:		</a:t>
            </a:r>
          </a:p>
          <a:p>
            <a:pPr lvl="1"/>
            <a:r>
              <a:rPr lang="en-US" sz="3600" dirty="0"/>
              <a:t>Alternatives to Suspension:</a:t>
            </a:r>
          </a:p>
          <a:p>
            <a:pPr lvl="1"/>
            <a:r>
              <a:rPr lang="en-US" sz="3600" dirty="0"/>
              <a:t>Mental Health Services:</a:t>
            </a:r>
            <a:endParaRPr lang="en-US" dirty="0"/>
          </a:p>
          <a:p>
            <a:pPr lvl="1"/>
            <a:r>
              <a:rPr lang="en-US" sz="3600" dirty="0"/>
              <a:t>Court Involvement:</a:t>
            </a:r>
          </a:p>
          <a:p>
            <a:pPr lvl="1"/>
            <a:r>
              <a:rPr lang="en-US" sz="3600" dirty="0"/>
              <a:t>Other: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5260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Penalties by Month</a:t>
            </a:r>
            <a:br>
              <a:rPr lang="en-US" altLang="en-US" dirty="0"/>
            </a:br>
            <a:r>
              <a:rPr lang="en-US" altLang="en-US" dirty="0"/>
              <a:t>(</a:t>
            </a:r>
            <a:r>
              <a:rPr lang="en-US" altLang="en-US" sz="3600" dirty="0"/>
              <a:t>Suspension Alternatives)</a:t>
            </a:r>
          </a:p>
        </p:txBody>
      </p:sp>
    </p:spTree>
    <p:extLst>
      <p:ext uri="{BB962C8B-B14F-4D97-AF65-F5344CB8AC3E}">
        <p14:creationId xmlns:p14="http://schemas.microsoft.com/office/powerpoint/2010/main" val="22051509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Positive Behavior Indicators</a:t>
            </a:r>
            <a:br>
              <a:rPr lang="en-US" altLang="en-US" dirty="0"/>
            </a:br>
            <a:r>
              <a:rPr lang="en-US" altLang="en-US" sz="2000" dirty="0"/>
              <a:t>Your Choice</a:t>
            </a:r>
          </a:p>
        </p:txBody>
      </p:sp>
    </p:spTree>
    <p:extLst>
      <p:ext uri="{BB962C8B-B14F-4D97-AF65-F5344CB8AC3E}">
        <p14:creationId xmlns:p14="http://schemas.microsoft.com/office/powerpoint/2010/main" val="2120115166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Tier 2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408" y="1752600"/>
            <a:ext cx="8229600" cy="4525963"/>
          </a:xfrm>
        </p:spPr>
        <p:txBody>
          <a:bodyPr/>
          <a:lstStyle/>
          <a:p>
            <a:r>
              <a:rPr lang="en-US" sz="2200" dirty="0"/>
              <a:t>How many students are currently on Tier 2 plans?</a:t>
            </a:r>
            <a:r>
              <a:rPr lang="en-US" sz="2200" u="sng" dirty="0"/>
              <a:t>	 									</a:t>
            </a:r>
          </a:p>
          <a:p>
            <a:endParaRPr lang="en-US" sz="2200" dirty="0"/>
          </a:p>
          <a:p>
            <a:r>
              <a:rPr lang="en-US" sz="2200" dirty="0"/>
              <a:t>What number/percentage of those students are showing improvement?</a:t>
            </a:r>
            <a:r>
              <a:rPr lang="en-US" sz="2200" u="sng" dirty="0"/>
              <a:t>						</a:t>
            </a:r>
          </a:p>
          <a:p>
            <a:endParaRPr lang="en-US" sz="2200" u="sng" dirty="0"/>
          </a:p>
          <a:p>
            <a:r>
              <a:rPr lang="en-US" sz="2200" b="1" i="1"/>
              <a:t>Include students’ individual </a:t>
            </a:r>
            <a:r>
              <a:rPr lang="en-US" sz="2200" b="1" i="1" dirty="0"/>
              <a:t>Check In/Check Out Data Summaries with this report.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498124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90500"/>
            <a:ext cx="7924800" cy="8763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Data Analysis </a:t>
            </a:r>
            <a:br>
              <a:rPr lang="en-US" dirty="0"/>
            </a:br>
            <a:r>
              <a:rPr lang="en-US" sz="3100" dirty="0">
                <a:solidFill>
                  <a:srgbClr val="FF0000"/>
                </a:solidFill>
              </a:rPr>
              <a:t>Complete new analysis each month – describe briefly.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077200" cy="5105400"/>
          </a:xfrm>
        </p:spPr>
        <p:txBody>
          <a:bodyPr/>
          <a:lstStyle/>
          <a:p>
            <a:pPr eaLnBrk="1" hangingPunct="1"/>
            <a:r>
              <a:rPr lang="en-US" altLang="en-US" sz="2200" dirty="0"/>
              <a:t>How are we doing overall?  What positives have been occurring and what are areas of concern?  </a:t>
            </a:r>
            <a:r>
              <a:rPr lang="en-US" altLang="en-US" sz="2200" u="sng" dirty="0"/>
              <a:t>																					____________________________			</a:t>
            </a:r>
          </a:p>
          <a:p>
            <a:pPr marL="0" indent="0" eaLnBrk="1" hangingPunct="1">
              <a:buNone/>
            </a:pPr>
            <a:endParaRPr lang="en-US" altLang="en-US" sz="2200" dirty="0"/>
          </a:p>
          <a:p>
            <a:pPr eaLnBrk="1" hangingPunct="1"/>
            <a:r>
              <a:rPr lang="en-US" altLang="en-US" sz="2200" dirty="0"/>
              <a:t>What are the hot spots? Identify most frequent:</a:t>
            </a:r>
          </a:p>
          <a:p>
            <a:pPr lvl="1" eaLnBrk="1" hangingPunct="1"/>
            <a:r>
              <a:rPr lang="en-US" altLang="en-US" sz="2200" dirty="0"/>
              <a:t>Problem behaviors:</a:t>
            </a:r>
            <a:r>
              <a:rPr lang="en-US" altLang="en-US" sz="2200" u="sng" dirty="0"/>
              <a:t>					</a:t>
            </a:r>
          </a:p>
          <a:p>
            <a:pPr lvl="1" eaLnBrk="1" hangingPunct="1"/>
            <a:r>
              <a:rPr lang="en-US" altLang="en-US" sz="2200" dirty="0"/>
              <a:t>Students/Groups:</a:t>
            </a:r>
            <a:r>
              <a:rPr lang="en-US" altLang="en-US" sz="2200" u="sng" dirty="0"/>
              <a:t>						</a:t>
            </a:r>
            <a:endParaRPr lang="en-US" altLang="en-US" sz="2200" dirty="0"/>
          </a:p>
          <a:p>
            <a:pPr lvl="1" eaLnBrk="1" hangingPunct="1"/>
            <a:r>
              <a:rPr lang="en-US" altLang="en-US" sz="2200" dirty="0"/>
              <a:t>Grades:</a:t>
            </a:r>
            <a:r>
              <a:rPr lang="en-US" altLang="en-US" sz="2200" u="sng" dirty="0"/>
              <a:t>							</a:t>
            </a:r>
          </a:p>
          <a:p>
            <a:pPr lvl="1" eaLnBrk="1" hangingPunct="1"/>
            <a:r>
              <a:rPr lang="en-US" altLang="en-US" sz="2200" dirty="0"/>
              <a:t>Attendance concerns:____________________________</a:t>
            </a:r>
            <a:r>
              <a:rPr lang="en-US" altLang="en-US" sz="2000" dirty="0"/>
              <a:t>__</a:t>
            </a:r>
          </a:p>
          <a:p>
            <a:pPr lvl="1" eaLnBrk="1" hangingPunct="1"/>
            <a:r>
              <a:rPr lang="en-US" altLang="en-US" sz="2000" dirty="0"/>
              <a:t>Location: ____________________________________________</a:t>
            </a:r>
          </a:p>
          <a:p>
            <a:pPr lvl="1" eaLnBrk="1" hangingPunct="1"/>
            <a:r>
              <a:rPr lang="en-US" altLang="en-US" sz="2000" dirty="0"/>
              <a:t>Other:</a:t>
            </a:r>
            <a:r>
              <a:rPr lang="en-US" altLang="en-US" sz="2000" u="sng" dirty="0"/>
              <a:t>							</a:t>
            </a:r>
            <a:endParaRPr lang="en-US" altLang="en-US" sz="2000" dirty="0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Data Analysis (cont.)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219200"/>
            <a:ext cx="8153400" cy="4937125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Describe target interventions to be implemented (based upon the PBIS Team’s review of the data)</a:t>
            </a:r>
            <a:r>
              <a:rPr lang="en-US" u="sng" dirty="0"/>
              <a:t>																									</a:t>
            </a: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Action plan: describe what will be done to implement and evaluate target interventions</a:t>
            </a:r>
            <a:r>
              <a:rPr lang="en-US" u="sng" dirty="0"/>
              <a:t>																																		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u="sng" dirty="0"/>
          </a:p>
          <a:p>
            <a:pPr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endParaRPr lang="en-US" u="sng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Data Analysis (cont.)</a:t>
            </a:r>
            <a:r>
              <a:rPr lang="en-US" altLang="en-US" sz="100" dirty="0"/>
              <a:t>2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u="sng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PBIS Team met on what date(s) last month?</a:t>
            </a:r>
            <a:r>
              <a:rPr lang="en-US" u="sng" dirty="0"/>
              <a:t>								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PBIS </a:t>
            </a:r>
            <a:r>
              <a:rPr lang="en-US" dirty="0"/>
              <a:t>Team will share data with staff when &amp; how?</a:t>
            </a:r>
            <a:r>
              <a:rPr lang="en-US" u="sng" dirty="0"/>
              <a:t>															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ODRs by Month YTD</a:t>
            </a:r>
          </a:p>
        </p:txBody>
      </p:sp>
    </p:spTree>
    <p:extLst>
      <p:ext uri="{BB962C8B-B14F-4D97-AF65-F5344CB8AC3E}">
        <p14:creationId xmlns:p14="http://schemas.microsoft.com/office/powerpoint/2010/main" val="37868484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ODRs by Month Daily Average YTD</a:t>
            </a:r>
          </a:p>
        </p:txBody>
      </p:sp>
    </p:spTree>
    <p:extLst>
      <p:ext uri="{BB962C8B-B14F-4D97-AF65-F5344CB8AC3E}">
        <p14:creationId xmlns:p14="http://schemas.microsoft.com/office/powerpoint/2010/main" val="3478795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Suspensions by Month YTD</a:t>
            </a:r>
          </a:p>
        </p:txBody>
      </p:sp>
    </p:spTree>
    <p:extLst>
      <p:ext uri="{BB962C8B-B14F-4D97-AF65-F5344CB8AC3E}">
        <p14:creationId xmlns:p14="http://schemas.microsoft.com/office/powerpoint/2010/main" val="3814495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Suspension Days Out of School YTD</a:t>
            </a:r>
          </a:p>
        </p:txBody>
      </p:sp>
    </p:spTree>
    <p:extLst>
      <p:ext uri="{BB962C8B-B14F-4D97-AF65-F5344CB8AC3E}">
        <p14:creationId xmlns:p14="http://schemas.microsoft.com/office/powerpoint/2010/main" val="1830140466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/>
              <a:t>Suspensions by Month - Year to Year </a:t>
            </a:r>
          </a:p>
        </p:txBody>
      </p:sp>
    </p:spTree>
    <p:extLst>
      <p:ext uri="{BB962C8B-B14F-4D97-AF65-F5344CB8AC3E}">
        <p14:creationId xmlns:p14="http://schemas.microsoft.com/office/powerpoint/2010/main" val="2155866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ODRs by Infractions YTD</a:t>
            </a:r>
          </a:p>
        </p:txBody>
      </p:sp>
    </p:spTree>
    <p:extLst>
      <p:ext uri="{BB962C8B-B14F-4D97-AF65-F5344CB8AC3E}">
        <p14:creationId xmlns:p14="http://schemas.microsoft.com/office/powerpoint/2010/main" val="3665315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ODRs by Location YTD</a:t>
            </a:r>
          </a:p>
        </p:txBody>
      </p:sp>
    </p:spTree>
    <p:extLst>
      <p:ext uri="{BB962C8B-B14F-4D97-AF65-F5344CB8AC3E}">
        <p14:creationId xmlns:p14="http://schemas.microsoft.com/office/powerpoint/2010/main" val="175681197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oo many files design template">
  <a:themeElements>
    <a:clrScheme name="Too many files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oo many files design templat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oo many file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o many file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o many file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o many file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o many file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o many file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o many file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o many file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o many file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o many file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o many file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o many file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ADF90CE300DC4A936CA6857F3228E8" ma:contentTypeVersion="13" ma:contentTypeDescription="Create a new document." ma:contentTypeScope="" ma:versionID="443abeb6be027065b20840d506179283">
  <xsd:schema xmlns:xsd="http://www.w3.org/2001/XMLSchema" xmlns:xs="http://www.w3.org/2001/XMLSchema" xmlns:p="http://schemas.microsoft.com/office/2006/metadata/properties" xmlns:ns3="4913b109-1247-43e2-b258-c59f00d01686" xmlns:ns4="0ae95ace-b0ff-43ed-ab54-3f108f83c076" targetNamespace="http://schemas.microsoft.com/office/2006/metadata/properties" ma:root="true" ma:fieldsID="6d9efb809f8f128f07d093c20242476e" ns3:_="" ns4:_="">
    <xsd:import namespace="4913b109-1247-43e2-b258-c59f00d01686"/>
    <xsd:import namespace="0ae95ace-b0ff-43ed-ab54-3f108f83c07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13b109-1247-43e2-b258-c59f00d016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e95ace-b0ff-43ed-ab54-3f108f83c07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E5500A3-0702-4A7D-B89E-E86228A8332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102790-6F41-4B45-91C8-3F296274FA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13b109-1247-43e2-b258-c59f00d01686"/>
    <ds:schemaRef ds:uri="0ae95ace-b0ff-43ed-ab54-3f108f83c0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5DD8013-B42F-47A2-B877-3771BF39BD9E}">
  <ds:schemaRefs>
    <ds:schemaRef ds:uri="http://purl.org/dc/dcmitype/"/>
    <ds:schemaRef ds:uri="http://purl.org/dc/elements/1.1/"/>
    <ds:schemaRef ds:uri="http://schemas.microsoft.com/office/2006/metadata/properties"/>
    <ds:schemaRef ds:uri="0ae95ace-b0ff-43ed-ab54-3f108f83c076"/>
    <ds:schemaRef ds:uri="http://www.w3.org/XML/1998/namespace"/>
    <ds:schemaRef ds:uri="4913b109-1247-43e2-b258-c59f00d016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2371</TotalTime>
  <Words>678</Words>
  <Application>Microsoft Office PowerPoint</Application>
  <PresentationFormat>On-screen Show (4:3)</PresentationFormat>
  <Paragraphs>91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Trebuchet MS</vt:lpstr>
      <vt:lpstr>Wingdings</vt:lpstr>
      <vt:lpstr>Wingdings 3</vt:lpstr>
      <vt:lpstr>Too many files design template</vt:lpstr>
      <vt:lpstr>Office Theme</vt:lpstr>
      <vt:lpstr>PBIS Data Report</vt:lpstr>
      <vt:lpstr>Analyze Behavior Data by:</vt:lpstr>
      <vt:lpstr>ODRs by Month YTD</vt:lpstr>
      <vt:lpstr>ODRs by Month Daily Average YTD</vt:lpstr>
      <vt:lpstr>Suspensions by Month YTD</vt:lpstr>
      <vt:lpstr>Suspension Days Out of School YTD</vt:lpstr>
      <vt:lpstr>Suspensions by Month - Year to Year </vt:lpstr>
      <vt:lpstr>ODRs by Infractions YTD</vt:lpstr>
      <vt:lpstr>ODRs by Location YTD</vt:lpstr>
      <vt:lpstr>ODRs by Time YTD</vt:lpstr>
      <vt:lpstr>ODRs by Student Levels (Use ID numbers)</vt:lpstr>
      <vt:lpstr>ODRs by Grade Level YTD</vt:lpstr>
      <vt:lpstr>ODRs by Gender YTD</vt:lpstr>
      <vt:lpstr>ODRs by Faculty YTD</vt:lpstr>
      <vt:lpstr>ODRs by Ethnicity YTD</vt:lpstr>
      <vt:lpstr>Suspensions by Ethnicity YTD</vt:lpstr>
      <vt:lpstr>Risk Ratios by Ethnicity YTD Review Quarterly</vt:lpstr>
      <vt:lpstr>Suspensions of Students with Disabilities YTD</vt:lpstr>
      <vt:lpstr>If disproportionality by ethnicity is a concern in your school, complete the following two slides.</vt:lpstr>
      <vt:lpstr>Providing Tiered Supports to Students with  Multiple Referrals</vt:lpstr>
      <vt:lpstr>Penalties by Month (Suspension Alternatives)</vt:lpstr>
      <vt:lpstr>Positive Behavior Indicators Your Choice</vt:lpstr>
      <vt:lpstr>Tier 2 Summary</vt:lpstr>
      <vt:lpstr>Data Analysis  Complete new analysis each month – describe briefly.</vt:lpstr>
      <vt:lpstr>Data Analysis (cont.)</vt:lpstr>
      <vt:lpstr>Data Analysis (cont.)2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Audrey</dc:creator>
  <cp:lastModifiedBy>Kayrl Reynoso</cp:lastModifiedBy>
  <cp:revision>102</cp:revision>
  <cp:lastPrinted>2023-07-19T14:32:21Z</cp:lastPrinted>
  <dcterms:created xsi:type="dcterms:W3CDTF">2006-09-26T13:24:55Z</dcterms:created>
  <dcterms:modified xsi:type="dcterms:W3CDTF">2023-07-19T15:51:18Z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0x010100DBADF90CE300DC4A936CA6857F3228E8</vt:lpwstr>
  </property>
</Properties>
</file>