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74" r:id="rId4"/>
    <p:sldId id="271" r:id="rId5"/>
    <p:sldId id="267" r:id="rId6"/>
    <p:sldId id="261" r:id="rId7"/>
    <p:sldId id="262" r:id="rId8"/>
    <p:sldId id="270" r:id="rId9"/>
    <p:sldId id="268" r:id="rId10"/>
    <p:sldId id="299" r:id="rId11"/>
    <p:sldId id="269" r:id="rId12"/>
    <p:sldId id="298" r:id="rId13"/>
    <p:sldId id="287" r:id="rId14"/>
    <p:sldId id="277" r:id="rId15"/>
    <p:sldId id="278" r:id="rId16"/>
    <p:sldId id="294" r:id="rId17"/>
    <p:sldId id="295" r:id="rId18"/>
    <p:sldId id="296" r:id="rId19"/>
    <p:sldId id="281" r:id="rId20"/>
    <p:sldId id="282" r:id="rId21"/>
    <p:sldId id="283" r:id="rId22"/>
    <p:sldId id="291" r:id="rId23"/>
    <p:sldId id="292" r:id="rId24"/>
    <p:sldId id="293" r:id="rId25"/>
    <p:sldId id="260" r:id="rId26"/>
  </p:sldIdLst>
  <p:sldSz cx="12192000" cy="6858000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42945-C546-4188-BC5B-01FAE25FEFE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1A1BDEB4-F762-4A99-B4BB-427E37C6AA0E}" type="pres">
      <dgm:prSet presAssocID="{10542945-C546-4188-BC5B-01FAE25FEFE7}" presName="Name0" presStyleCnt="0">
        <dgm:presLayoutVars>
          <dgm:dir/>
          <dgm:animLvl val="lvl"/>
          <dgm:resizeHandles val="exact"/>
        </dgm:presLayoutVars>
      </dgm:prSet>
      <dgm:spPr/>
    </dgm:pt>
    <dgm:pt modelId="{E660A0EA-7B93-42F5-928E-FA4FA60C8269}" type="pres">
      <dgm:prSet presAssocID="{10542945-C546-4188-BC5B-01FAE25FEFE7}" presName="dummy" presStyleCnt="0"/>
      <dgm:spPr/>
    </dgm:pt>
    <dgm:pt modelId="{A8016660-4540-4643-951A-A521D1A949EE}" type="pres">
      <dgm:prSet presAssocID="{10542945-C546-4188-BC5B-01FAE25FEFE7}" presName="linH" presStyleCnt="0"/>
      <dgm:spPr/>
    </dgm:pt>
    <dgm:pt modelId="{D72FD140-CD77-4F93-852D-72514608EB74}" type="pres">
      <dgm:prSet presAssocID="{10542945-C546-4188-BC5B-01FAE25FEFE7}" presName="padding1" presStyleCnt="0"/>
      <dgm:spPr/>
    </dgm:pt>
    <dgm:pt modelId="{722D7C26-9B80-4BF0-AA17-69545FF53483}" type="pres">
      <dgm:prSet presAssocID="{10542945-C546-4188-BC5B-01FAE25FEFE7}" presName="padding2" presStyleCnt="0"/>
      <dgm:spPr/>
    </dgm:pt>
    <dgm:pt modelId="{E1BA8EDC-6514-4655-80A8-E2221A7063B7}" type="pres">
      <dgm:prSet presAssocID="{10542945-C546-4188-BC5B-01FAE25FEFE7}" presName="negArrow" presStyleCnt="0"/>
      <dgm:spPr/>
    </dgm:pt>
    <dgm:pt modelId="{D4D1A232-DE0C-4505-B610-F3D8A3217896}" type="pres">
      <dgm:prSet presAssocID="{10542945-C546-4188-BC5B-01FAE25FEFE7}" presName="backgroundArrow" presStyleLbl="node1" presStyleIdx="0" presStyleCnt="1"/>
      <dgm:spPr/>
    </dgm:pt>
  </dgm:ptLst>
  <dgm:cxnLst>
    <dgm:cxn modelId="{971E5F04-CFA9-4714-B28E-571F167513B5}" type="presOf" srcId="{10542945-C546-4188-BC5B-01FAE25FEFE7}" destId="{1A1BDEB4-F762-4A99-B4BB-427E37C6AA0E}" srcOrd="0" destOrd="0" presId="urn:microsoft.com/office/officeart/2005/8/layout/hProcess3"/>
    <dgm:cxn modelId="{B9E7C5F5-BBA1-4AB3-9A9C-6A177444357B}" type="presParOf" srcId="{1A1BDEB4-F762-4A99-B4BB-427E37C6AA0E}" destId="{E660A0EA-7B93-42F5-928E-FA4FA60C8269}" srcOrd="0" destOrd="0" presId="urn:microsoft.com/office/officeart/2005/8/layout/hProcess3"/>
    <dgm:cxn modelId="{3CEEA469-545D-4D35-B88F-4CF1AB10B856}" type="presParOf" srcId="{1A1BDEB4-F762-4A99-B4BB-427E37C6AA0E}" destId="{A8016660-4540-4643-951A-A521D1A949EE}" srcOrd="1" destOrd="0" presId="urn:microsoft.com/office/officeart/2005/8/layout/hProcess3"/>
    <dgm:cxn modelId="{703A64F4-3DA8-4D2E-AB97-FEBCA3277517}" type="presParOf" srcId="{A8016660-4540-4643-951A-A521D1A949EE}" destId="{D72FD140-CD77-4F93-852D-72514608EB74}" srcOrd="0" destOrd="0" presId="urn:microsoft.com/office/officeart/2005/8/layout/hProcess3"/>
    <dgm:cxn modelId="{6D379767-604A-4864-B3A9-D62753E72AA0}" type="presParOf" srcId="{A8016660-4540-4643-951A-A521D1A949EE}" destId="{722D7C26-9B80-4BF0-AA17-69545FF53483}" srcOrd="1" destOrd="0" presId="urn:microsoft.com/office/officeart/2005/8/layout/hProcess3"/>
    <dgm:cxn modelId="{8A72C2B0-B9C7-4B4C-B083-5F8E4F7A2098}" type="presParOf" srcId="{A8016660-4540-4643-951A-A521D1A949EE}" destId="{E1BA8EDC-6514-4655-80A8-E2221A7063B7}" srcOrd="2" destOrd="0" presId="urn:microsoft.com/office/officeart/2005/8/layout/hProcess3"/>
    <dgm:cxn modelId="{CB946E33-99F0-4E15-B05F-7B849D29E37B}" type="presParOf" srcId="{A8016660-4540-4643-951A-A521D1A949EE}" destId="{D4D1A232-DE0C-4505-B610-F3D8A3217896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D2D1D-2434-4D4A-AE85-54929AB5B03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6F1F5C1-164C-449B-B682-D758E078637F}">
      <dgm:prSet phldrT="[Text]"/>
      <dgm:spPr/>
      <dgm:t>
        <a:bodyPr/>
        <a:lstStyle/>
        <a:p>
          <a:r>
            <a:rPr lang="en-US" dirty="0"/>
            <a:t>Rotating People</a:t>
          </a:r>
        </a:p>
      </dgm:t>
    </dgm:pt>
    <dgm:pt modelId="{9805D1A6-1FE8-44C0-BBEA-C4FCF751FFD5}" type="parTrans" cxnId="{4CF0DABE-BCB0-4369-B87F-8C029E06B29B}">
      <dgm:prSet/>
      <dgm:spPr/>
      <dgm:t>
        <a:bodyPr/>
        <a:lstStyle/>
        <a:p>
          <a:endParaRPr lang="en-US"/>
        </a:p>
      </dgm:t>
    </dgm:pt>
    <dgm:pt modelId="{6E7EDCBE-03C3-42D0-BCD7-3834104E112B}" type="sibTrans" cxnId="{4CF0DABE-BCB0-4369-B87F-8C029E06B29B}">
      <dgm:prSet/>
      <dgm:spPr/>
      <dgm:t>
        <a:bodyPr/>
        <a:lstStyle/>
        <a:p>
          <a:endParaRPr lang="en-US"/>
        </a:p>
      </dgm:t>
    </dgm:pt>
    <dgm:pt modelId="{14D25835-0D67-4C36-B66C-4CC36E415851}" type="pres">
      <dgm:prSet presAssocID="{368D2D1D-2434-4D4A-AE85-54929AB5B036}" presName="Name0" presStyleCnt="0">
        <dgm:presLayoutVars>
          <dgm:dir/>
          <dgm:animLvl val="lvl"/>
          <dgm:resizeHandles val="exact"/>
        </dgm:presLayoutVars>
      </dgm:prSet>
      <dgm:spPr/>
    </dgm:pt>
    <dgm:pt modelId="{F7675CCB-0DA1-413B-A414-993BF49CE53D}" type="pres">
      <dgm:prSet presAssocID="{368D2D1D-2434-4D4A-AE85-54929AB5B036}" presName="dummy" presStyleCnt="0"/>
      <dgm:spPr/>
    </dgm:pt>
    <dgm:pt modelId="{F9E83BAD-C508-4233-9551-72A74DA37C83}" type="pres">
      <dgm:prSet presAssocID="{368D2D1D-2434-4D4A-AE85-54929AB5B036}" presName="linH" presStyleCnt="0"/>
      <dgm:spPr/>
    </dgm:pt>
    <dgm:pt modelId="{C70B8961-EDA4-4F28-9AB9-EBD841651E65}" type="pres">
      <dgm:prSet presAssocID="{368D2D1D-2434-4D4A-AE85-54929AB5B036}" presName="padding1" presStyleCnt="0"/>
      <dgm:spPr/>
    </dgm:pt>
    <dgm:pt modelId="{134A4CA1-A123-40AE-A074-BAF8AC419E78}" type="pres">
      <dgm:prSet presAssocID="{D6F1F5C1-164C-449B-B682-D758E078637F}" presName="linV" presStyleCnt="0"/>
      <dgm:spPr/>
    </dgm:pt>
    <dgm:pt modelId="{447A73EB-1DE7-480E-A9D2-BAF1481CE6E9}" type="pres">
      <dgm:prSet presAssocID="{D6F1F5C1-164C-449B-B682-D758E078637F}" presName="spVertical1" presStyleCnt="0"/>
      <dgm:spPr/>
    </dgm:pt>
    <dgm:pt modelId="{DBE66C0A-D94D-4FAD-84D3-42C273FE7326}" type="pres">
      <dgm:prSet presAssocID="{D6F1F5C1-164C-449B-B682-D758E078637F}" presName="parTx" presStyleLbl="revTx" presStyleIdx="0" presStyleCnt="1" custLinFactNeighborX="-2925" custLinFactNeighborY="-32292">
        <dgm:presLayoutVars>
          <dgm:chMax val="0"/>
          <dgm:chPref val="0"/>
          <dgm:bulletEnabled val="1"/>
        </dgm:presLayoutVars>
      </dgm:prSet>
      <dgm:spPr/>
    </dgm:pt>
    <dgm:pt modelId="{4502E66B-E391-4A5E-A499-CFF106849334}" type="pres">
      <dgm:prSet presAssocID="{D6F1F5C1-164C-449B-B682-D758E078637F}" presName="spVertical2" presStyleCnt="0"/>
      <dgm:spPr/>
    </dgm:pt>
    <dgm:pt modelId="{EA555B79-FF05-4880-86AF-B28EF874043C}" type="pres">
      <dgm:prSet presAssocID="{D6F1F5C1-164C-449B-B682-D758E078637F}" presName="spVertical3" presStyleCnt="0"/>
      <dgm:spPr/>
    </dgm:pt>
    <dgm:pt modelId="{89D03A82-5201-455E-8AC5-AEB3CB4BCC3B}" type="pres">
      <dgm:prSet presAssocID="{368D2D1D-2434-4D4A-AE85-54929AB5B036}" presName="padding2" presStyleCnt="0"/>
      <dgm:spPr/>
    </dgm:pt>
    <dgm:pt modelId="{0C75D475-086B-434A-B153-D8BC0731C9BA}" type="pres">
      <dgm:prSet presAssocID="{368D2D1D-2434-4D4A-AE85-54929AB5B036}" presName="negArrow" presStyleCnt="0"/>
      <dgm:spPr/>
    </dgm:pt>
    <dgm:pt modelId="{8F74E7DC-0B42-4C8D-BE7D-0024ECC2D7B8}" type="pres">
      <dgm:prSet presAssocID="{368D2D1D-2434-4D4A-AE85-54929AB5B036}" presName="backgroundArrow" presStyleLbl="node1" presStyleIdx="0" presStyleCnt="1" custLinFactNeighborX="-79073" custLinFactNeighborY="-33734"/>
      <dgm:spPr/>
    </dgm:pt>
  </dgm:ptLst>
  <dgm:cxnLst>
    <dgm:cxn modelId="{96F2948F-8FB7-4EDA-8BF3-BF7B9EE4DAE9}" type="presOf" srcId="{D6F1F5C1-164C-449B-B682-D758E078637F}" destId="{DBE66C0A-D94D-4FAD-84D3-42C273FE7326}" srcOrd="0" destOrd="0" presId="urn:microsoft.com/office/officeart/2005/8/layout/hProcess3"/>
    <dgm:cxn modelId="{4CF0DABE-BCB0-4369-B87F-8C029E06B29B}" srcId="{368D2D1D-2434-4D4A-AE85-54929AB5B036}" destId="{D6F1F5C1-164C-449B-B682-D758E078637F}" srcOrd="0" destOrd="0" parTransId="{9805D1A6-1FE8-44C0-BBEA-C4FCF751FFD5}" sibTransId="{6E7EDCBE-03C3-42D0-BCD7-3834104E112B}"/>
    <dgm:cxn modelId="{3893CAC0-F625-4176-A238-49B9FFDAD8AE}" type="presOf" srcId="{368D2D1D-2434-4D4A-AE85-54929AB5B036}" destId="{14D25835-0D67-4C36-B66C-4CC36E415851}" srcOrd="0" destOrd="0" presId="urn:microsoft.com/office/officeart/2005/8/layout/hProcess3"/>
    <dgm:cxn modelId="{254DA3D6-A6E4-4FC0-A016-EFF16EDE1FEF}" type="presParOf" srcId="{14D25835-0D67-4C36-B66C-4CC36E415851}" destId="{F7675CCB-0DA1-413B-A414-993BF49CE53D}" srcOrd="0" destOrd="0" presId="urn:microsoft.com/office/officeart/2005/8/layout/hProcess3"/>
    <dgm:cxn modelId="{26119F96-C817-423F-8FD6-0A45DD29AD2B}" type="presParOf" srcId="{14D25835-0D67-4C36-B66C-4CC36E415851}" destId="{F9E83BAD-C508-4233-9551-72A74DA37C83}" srcOrd="1" destOrd="0" presId="urn:microsoft.com/office/officeart/2005/8/layout/hProcess3"/>
    <dgm:cxn modelId="{1D5C3124-31FC-4138-81C8-2EE4853584E0}" type="presParOf" srcId="{F9E83BAD-C508-4233-9551-72A74DA37C83}" destId="{C70B8961-EDA4-4F28-9AB9-EBD841651E65}" srcOrd="0" destOrd="0" presId="urn:microsoft.com/office/officeart/2005/8/layout/hProcess3"/>
    <dgm:cxn modelId="{5EF0CD5A-DBD0-420A-BB96-B303AE46357D}" type="presParOf" srcId="{F9E83BAD-C508-4233-9551-72A74DA37C83}" destId="{134A4CA1-A123-40AE-A074-BAF8AC419E78}" srcOrd="1" destOrd="0" presId="urn:microsoft.com/office/officeart/2005/8/layout/hProcess3"/>
    <dgm:cxn modelId="{72F77723-11F8-4D79-8C1E-41012761537A}" type="presParOf" srcId="{134A4CA1-A123-40AE-A074-BAF8AC419E78}" destId="{447A73EB-1DE7-480E-A9D2-BAF1481CE6E9}" srcOrd="0" destOrd="0" presId="urn:microsoft.com/office/officeart/2005/8/layout/hProcess3"/>
    <dgm:cxn modelId="{D6547159-049F-4AFD-8E95-3B8663B3E2C8}" type="presParOf" srcId="{134A4CA1-A123-40AE-A074-BAF8AC419E78}" destId="{DBE66C0A-D94D-4FAD-84D3-42C273FE7326}" srcOrd="1" destOrd="0" presId="urn:microsoft.com/office/officeart/2005/8/layout/hProcess3"/>
    <dgm:cxn modelId="{0AFD2709-15A7-4D5D-91D2-FED65110CB35}" type="presParOf" srcId="{134A4CA1-A123-40AE-A074-BAF8AC419E78}" destId="{4502E66B-E391-4A5E-A499-CFF106849334}" srcOrd="2" destOrd="0" presId="urn:microsoft.com/office/officeart/2005/8/layout/hProcess3"/>
    <dgm:cxn modelId="{C4FC3EF6-3293-4D3E-BCEA-FB10F8EE2BAA}" type="presParOf" srcId="{134A4CA1-A123-40AE-A074-BAF8AC419E78}" destId="{EA555B79-FF05-4880-86AF-B28EF874043C}" srcOrd="3" destOrd="0" presId="urn:microsoft.com/office/officeart/2005/8/layout/hProcess3"/>
    <dgm:cxn modelId="{529D825D-8103-4382-A56B-2AE464DED2AC}" type="presParOf" srcId="{F9E83BAD-C508-4233-9551-72A74DA37C83}" destId="{89D03A82-5201-455E-8AC5-AEB3CB4BCC3B}" srcOrd="2" destOrd="0" presId="urn:microsoft.com/office/officeart/2005/8/layout/hProcess3"/>
    <dgm:cxn modelId="{11BBADE7-769C-4350-BBA0-2625EAB90C5D}" type="presParOf" srcId="{F9E83BAD-C508-4233-9551-72A74DA37C83}" destId="{0C75D475-086B-434A-B153-D8BC0731C9BA}" srcOrd="3" destOrd="0" presId="urn:microsoft.com/office/officeart/2005/8/layout/hProcess3"/>
    <dgm:cxn modelId="{F0136C27-AFC6-4A8B-9B69-FFAA5FD99E2E}" type="presParOf" srcId="{F9E83BAD-C508-4233-9551-72A74DA37C83}" destId="{8F74E7DC-0B42-4C8D-BE7D-0024ECC2D7B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1A232-DE0C-4505-B610-F3D8A3217896}">
      <dsp:nvSpPr>
        <dsp:cNvPr id="0" name=""/>
        <dsp:cNvSpPr/>
      </dsp:nvSpPr>
      <dsp:spPr>
        <a:xfrm>
          <a:off x="0" y="32277"/>
          <a:ext cx="1285930" cy="64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E7DC-0B42-4C8D-BE7D-0024ECC2D7B8}">
      <dsp:nvSpPr>
        <dsp:cNvPr id="0" name=""/>
        <dsp:cNvSpPr/>
      </dsp:nvSpPr>
      <dsp:spPr>
        <a:xfrm>
          <a:off x="0" y="0"/>
          <a:ext cx="1987550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66C0A-D94D-4FAD-84D3-42C273FE7326}">
      <dsp:nvSpPr>
        <dsp:cNvPr id="0" name=""/>
        <dsp:cNvSpPr/>
      </dsp:nvSpPr>
      <dsp:spPr>
        <a:xfrm>
          <a:off x="112691" y="371473"/>
          <a:ext cx="16284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Rotating People</a:t>
          </a:r>
        </a:p>
      </dsp:txBody>
      <dsp:txXfrm>
        <a:off x="112691" y="371473"/>
        <a:ext cx="162847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635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635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D19BE8DA-0213-441A-95B5-72FB66D92D5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60"/>
            <a:ext cx="3037152" cy="46635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828460"/>
            <a:ext cx="3037152" cy="46635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FCB0C2C5-EEED-4FDB-A1D4-B500345D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9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1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7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2F280D-407A-47DA-8BF2-B949382CA89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9ACA6A-95C7-4B5E-9847-6854E679D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iabl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able.org/" TargetMode="External"/><Relationship Id="rId2" Type="http://schemas.openxmlformats.org/officeDocument/2006/relationships/hyperlink" Target="mailto:MiABLE@michigan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4511" y="298327"/>
            <a:ext cx="10058400" cy="663656"/>
          </a:xfrm>
        </p:spPr>
        <p:txBody>
          <a:bodyPr>
            <a:normAutofit/>
          </a:bodyPr>
          <a:lstStyle/>
          <a:p>
            <a:r>
              <a:rPr lang="en-US" sz="2800" b="1" dirty="0"/>
              <a:t>Michigan Department of Treasury		529(A) ABLE Saving Accounts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569" y="1986392"/>
            <a:ext cx="3826242" cy="38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7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</a:t>
            </a:r>
            <a:r>
              <a:rPr lang="en-US" dirty="0"/>
              <a:t>	</a:t>
            </a:r>
            <a:r>
              <a:rPr lang="en-US" b="1" dirty="0"/>
              <a:t>ABLE or Special Needs Trust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 “</a:t>
            </a:r>
            <a:r>
              <a:rPr lang="en-US" sz="2400" b="1" dirty="0"/>
              <a:t>Another Tool in the Tool Belt”</a:t>
            </a:r>
          </a:p>
          <a:p>
            <a:r>
              <a:rPr lang="en-US" sz="2400" b="1" dirty="0"/>
              <a:t>Some benefits specific to MiABLE Accounts: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Cost-Effective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Broader spending power (i.e. housing)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Easy account access/closure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State tax deduction for MiABLE contribution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No federal income tax on earnings or returns to file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Can be established, administered, and owned by individual with disability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3" y="112518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Tax Reform </a:t>
            </a:r>
            <a:br>
              <a:rPr lang="en-US" b="1" dirty="0"/>
            </a:br>
            <a:r>
              <a:rPr lang="en-US" b="1" dirty="0"/>
              <a:t>ABLE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86" y="1845734"/>
            <a:ext cx="10860094" cy="44788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Section 11025 (FKA ABLE Financial Planning Act) allows families to rollover savings in a 529 college savings plan into an ABLE account (subject to Annual Maximum Contribution)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Section 11024 (FKA ABLE to Work Act) allows additional contributions the Federal Poverty Level for ABLE beneficiaries who work (Beneficiaries shall maintain adequate records of Income for reporting purposes) </a:t>
            </a: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No change to Age requirements in Tax Reform Law of 2017</a:t>
            </a: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6" y="0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5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784" y="286603"/>
            <a:ext cx="8775895" cy="1450757"/>
          </a:xfrm>
        </p:spPr>
        <p:txBody>
          <a:bodyPr/>
          <a:lstStyle/>
          <a:p>
            <a:r>
              <a:rPr lang="en-US" b="1" dirty="0"/>
              <a:t>MiABLE Account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845734"/>
            <a:ext cx="5608320" cy="443314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6 Investment Options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 5 Target Risk Investment options Ranging from 100% stock to 20% stock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Various levels of risks &amp; associated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1 Bank Money Market (FDIC Insured)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Includes Visa Debit card Option for QDE purchases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$45  Annual Fee (paid quarterly)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Easy Online Enrollment (Self or Authorized Legal Representative) </a:t>
            </a:r>
            <a:r>
              <a:rPr lang="en-US" sz="2400" b="1" dirty="0">
                <a:hlinkClick r:id="rId2"/>
              </a:rPr>
              <a:t>www.miable.org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01168" lvl="1" indent="0">
              <a:buNone/>
            </a:pPr>
            <a:endParaRPr lang="en-US" sz="26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91" y="0"/>
            <a:ext cx="1603387" cy="159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845734"/>
            <a:ext cx="59626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95" y="56566"/>
            <a:ext cx="9850107" cy="62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4078136"/>
              </p:ext>
            </p:extLst>
          </p:nvPr>
        </p:nvGraphicFramePr>
        <p:xfrm>
          <a:off x="1489076" y="1895475"/>
          <a:ext cx="1285930" cy="71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63" y="205107"/>
            <a:ext cx="11654168" cy="60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4"/>
            <a:ext cx="8062745" cy="62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75895" cy="62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378810" cy="63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9" y="0"/>
            <a:ext cx="8688250" cy="62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9371" y="142875"/>
            <a:ext cx="10511624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0848" y="1013011"/>
            <a:ext cx="10058400" cy="4258235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What is the ABLE Act and its history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National ABLE Features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Michigan ABLE Features &amp;  Demo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Questions and Answers</a:t>
            </a:r>
            <a:br>
              <a:rPr lang="en-US" sz="3600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5271246"/>
            <a:ext cx="10058400" cy="32488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45" y="0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6003" y="180975"/>
            <a:ext cx="11330609" cy="61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8009" y="146023"/>
            <a:ext cx="9668787" cy="57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7185" t="13661" r="62139" b="22590"/>
          <a:stretch/>
        </p:blipFill>
        <p:spPr bwMode="auto">
          <a:xfrm>
            <a:off x="1674812" y="609600"/>
            <a:ext cx="8842375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7848600" y="609600"/>
            <a:ext cx="2305050" cy="447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27025" y="3057526"/>
          <a:ext cx="1987550" cy="169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8219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28825" y="178435"/>
            <a:ext cx="8096250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4167" r="10187" b="2232"/>
          <a:stretch/>
        </p:blipFill>
        <p:spPr bwMode="auto">
          <a:xfrm>
            <a:off x="2438400" y="193357"/>
            <a:ext cx="6686550" cy="5921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42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04" y="231487"/>
            <a:ext cx="10058400" cy="923365"/>
          </a:xfrm>
        </p:spPr>
        <p:txBody>
          <a:bodyPr>
            <a:normAutofit/>
          </a:bodyPr>
          <a:lstStyle/>
          <a:p>
            <a:r>
              <a:rPr lang="en-US" dirty="0"/>
              <a:t>Outreach and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6376"/>
            <a:ext cx="10058400" cy="3932718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pPr algn="ctr"/>
            <a:r>
              <a:rPr lang="en-US" sz="3600" b="1" dirty="0"/>
              <a:t>MiABLE Outreach is continuing and ongoing</a:t>
            </a:r>
          </a:p>
          <a:p>
            <a:pPr algn="ctr"/>
            <a:r>
              <a:rPr lang="en-US" sz="3600" b="1" dirty="0"/>
              <a:t>Please send requests for presentations to </a:t>
            </a:r>
          </a:p>
          <a:p>
            <a:pPr algn="ctr"/>
            <a:r>
              <a:rPr lang="en-US" sz="3600" b="1" dirty="0">
                <a:hlinkClick r:id="rId2"/>
              </a:rPr>
              <a:t>MiABLE@michigan.gov</a:t>
            </a:r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4000" b="1" dirty="0"/>
              <a:t>ENROLLMENT	</a:t>
            </a:r>
            <a:r>
              <a:rPr lang="en-US" sz="4000" b="1" dirty="0">
                <a:hlinkClick r:id="rId3"/>
              </a:rPr>
              <a:t>www.miable.org</a:t>
            </a:r>
            <a:endParaRPr lang="en-US" sz="4000" b="1" dirty="0"/>
          </a:p>
          <a:p>
            <a:pPr algn="ctr"/>
            <a:r>
              <a:rPr lang="en-US" sz="4000" b="1"/>
              <a:t>Customer Service 844-656-7225</a:t>
            </a:r>
          </a:p>
          <a:p>
            <a:pPr algn="ctr"/>
            <a:endParaRPr lang="en-US" sz="4000" b="1" dirty="0"/>
          </a:p>
          <a:p>
            <a:pPr lvl="4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86" y="0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896" y="286603"/>
            <a:ext cx="8585982" cy="1450757"/>
          </a:xfrm>
        </p:spPr>
        <p:txBody>
          <a:bodyPr/>
          <a:lstStyle/>
          <a:p>
            <a:r>
              <a:rPr lang="en-US" b="1" dirty="0"/>
              <a:t>The Stephen E. Beck, Jr. Achieving a Better Life Experience (ABLE)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Became law December 19, 2014 with overwhelming Congressional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Created new 529A section of IRS code and authorized tax advantaged saving programs for individuals with disabilities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Enables saving for future, while protecting eligibility for public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Earnings grow TAX FREE if funds used for Qualified Disability Expenses (QDE)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2" y="36965"/>
            <a:ext cx="1603790" cy="15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2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122" y="286603"/>
            <a:ext cx="8705557" cy="1450757"/>
          </a:xfrm>
        </p:spPr>
        <p:txBody>
          <a:bodyPr/>
          <a:lstStyle/>
          <a:p>
            <a:r>
              <a:rPr lang="en-US" b="1" dirty="0"/>
              <a:t>ABLE Account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b="1" dirty="0"/>
              <a:t>Limit one ABLE account per “eligible individual”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Account owner is the designated beneficiary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Account can be established in any state regardless of residence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Total annual contributions/account federal gift tax limit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/>
              <a:t>(2018 = $15,000) (Subject to annual IRS changes)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Aggregate contributions state limit for 529 savings accounts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ABLE Assets excluded for Medicaid Eligibility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 Medicaid “Claw-back” provisions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8" y="0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477" y="286603"/>
            <a:ext cx="8424202" cy="1450757"/>
          </a:xfrm>
        </p:spPr>
        <p:txBody>
          <a:bodyPr/>
          <a:lstStyle/>
          <a:p>
            <a:r>
              <a:rPr lang="en-US" b="1" dirty="0"/>
              <a:t>ABLE 529 Means-Test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ABLE assets are excluded or favorably treated when determining eligibility for most federal and state means-tested benefits</a:t>
            </a:r>
          </a:p>
          <a:p>
            <a:pPr lvl="1"/>
            <a:r>
              <a:rPr lang="en-US" sz="2800" b="1" dirty="0"/>
              <a:t>SSI 		- First $100,000.00 is disregarded</a:t>
            </a:r>
          </a:p>
          <a:p>
            <a:pPr marL="384048" lvl="2" indent="0">
              <a:buNone/>
            </a:pPr>
            <a:r>
              <a:rPr lang="en-US" sz="2800" b="1" dirty="0"/>
              <a:t>		- SSI Payments suspended when $100,000 reached</a:t>
            </a:r>
          </a:p>
          <a:p>
            <a:pPr marL="384048" lvl="2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Medicaid	- ALL ABLE assets disregarded </a:t>
            </a:r>
          </a:p>
          <a:p>
            <a:pPr marL="384048" lvl="2" indent="0">
              <a:buNone/>
            </a:pPr>
            <a:r>
              <a:rPr lang="en-US" sz="2800" b="1" dirty="0"/>
              <a:t>		- Medicaid is first creditor to MiABLE account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6" y="140070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9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07737"/>
            <a:ext cx="10058400" cy="796066"/>
          </a:xfrm>
        </p:spPr>
        <p:txBody>
          <a:bodyPr/>
          <a:lstStyle/>
          <a:p>
            <a:r>
              <a:rPr lang="en-US" b="1" dirty="0"/>
              <a:t>Who is Eligible to Open an ABLE 529?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1916654"/>
            <a:ext cx="10335065" cy="432350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b="1" dirty="0"/>
              <a:t>Individuals who became disabled prior to age 26 </a:t>
            </a:r>
          </a:p>
          <a:p>
            <a:pPr lvl="1"/>
            <a:r>
              <a:rPr lang="en-US" sz="4000" b="1" dirty="0"/>
              <a:t>No ABLE account in any other State</a:t>
            </a:r>
          </a:p>
          <a:p>
            <a:pPr lvl="1"/>
            <a:r>
              <a:rPr lang="en-US" sz="4000" b="1" dirty="0"/>
              <a:t>3 methods to prove eligibility:</a:t>
            </a:r>
          </a:p>
          <a:p>
            <a:pPr lvl="2"/>
            <a:r>
              <a:rPr lang="en-US" sz="3200" b="1" dirty="0"/>
              <a:t>Eligible for SSI or SSDI due to disability</a:t>
            </a:r>
          </a:p>
          <a:p>
            <a:pPr lvl="2"/>
            <a:r>
              <a:rPr lang="en-US" sz="3200" b="1" dirty="0"/>
              <a:t>Have a Condition listed on SSA Compassionate Allowances List</a:t>
            </a:r>
          </a:p>
          <a:p>
            <a:pPr lvl="2"/>
            <a:r>
              <a:rPr lang="en-US" sz="3200" b="1" dirty="0"/>
              <a:t>Self Certification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5" y="156786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7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984" y="923365"/>
            <a:ext cx="9392695" cy="8139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can ABLE Assets/Funds be used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/>
              <a:t>Distributions from MiABLE accounts must be made for “qualified disability expenses” (QDE)</a:t>
            </a:r>
          </a:p>
          <a:p>
            <a:endParaRPr lang="en-US" sz="2600" b="1" dirty="0"/>
          </a:p>
          <a:p>
            <a:pPr lvl="1"/>
            <a:r>
              <a:rPr lang="en-US" sz="2600" b="1" dirty="0"/>
              <a:t>QDE are costs related to the beneficiary’s blindness or disability </a:t>
            </a:r>
          </a:p>
          <a:p>
            <a:pPr lvl="1"/>
            <a:endParaRPr lang="en-US" sz="2600" b="1" dirty="0"/>
          </a:p>
          <a:p>
            <a:pPr lvl="1"/>
            <a:r>
              <a:rPr lang="en-US" sz="2600" b="1" dirty="0"/>
              <a:t>Are for the benefit of the beneficiary</a:t>
            </a:r>
          </a:p>
          <a:p>
            <a:pPr lvl="1"/>
            <a:endParaRPr lang="en-US" sz="2600" b="1" dirty="0"/>
          </a:p>
          <a:p>
            <a:pPr lvl="1"/>
            <a:r>
              <a:rPr lang="en-US" sz="2600" b="1" dirty="0"/>
              <a:t>Tracking QDE is the responsibility of the designated beneficiary or  authorized representative</a:t>
            </a:r>
          </a:p>
          <a:p>
            <a:pPr marL="201168" lvl="1" indent="0">
              <a:buNone/>
            </a:pPr>
            <a:endParaRPr lang="en-US" sz="2600" b="1" dirty="0"/>
          </a:p>
          <a:p>
            <a:pPr lvl="1"/>
            <a:r>
              <a:rPr lang="en-US" sz="2600" b="1" dirty="0"/>
              <a:t>Disability Expenses are subject to audit by the IRS &amp;/or SSA</a:t>
            </a:r>
          </a:p>
          <a:p>
            <a:pPr lvl="2"/>
            <a:endParaRPr lang="en-US" sz="22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8" y="124720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6603"/>
            <a:ext cx="9326880" cy="1249120"/>
          </a:xfrm>
        </p:spPr>
        <p:txBody>
          <a:bodyPr/>
          <a:lstStyle/>
          <a:p>
            <a:r>
              <a:rPr lang="en-US" b="1" dirty="0"/>
              <a:t>ABLE Fund usage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46739"/>
            <a:ext cx="10058400" cy="4685063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QDE is meant to be as broad as possible &amp; includes the expenses of everyday living</a:t>
            </a:r>
          </a:p>
          <a:p>
            <a:pPr lvl="1"/>
            <a:r>
              <a:rPr lang="en-US" sz="2400" b="1" dirty="0"/>
              <a:t>Educational Expenses</a:t>
            </a:r>
          </a:p>
          <a:p>
            <a:pPr lvl="1"/>
            <a:r>
              <a:rPr lang="en-US" sz="2400" b="1" dirty="0"/>
              <a:t>Housing</a:t>
            </a:r>
          </a:p>
          <a:p>
            <a:pPr lvl="1"/>
            <a:r>
              <a:rPr lang="en-US" sz="2400" b="1" dirty="0"/>
              <a:t>Transportation</a:t>
            </a:r>
          </a:p>
          <a:p>
            <a:pPr lvl="1"/>
            <a:r>
              <a:rPr lang="en-US" sz="2400" b="1" dirty="0"/>
              <a:t>Employment Training Programs</a:t>
            </a:r>
          </a:p>
          <a:p>
            <a:pPr lvl="1"/>
            <a:r>
              <a:rPr lang="en-US" sz="2400" b="1" dirty="0"/>
              <a:t>Assistive Technology and Personal Support Services</a:t>
            </a:r>
          </a:p>
          <a:p>
            <a:pPr lvl="1"/>
            <a:r>
              <a:rPr lang="en-US" sz="2400" b="1" dirty="0"/>
              <a:t>Health Prevention and Wellness</a:t>
            </a:r>
          </a:p>
          <a:p>
            <a:pPr lvl="1"/>
            <a:r>
              <a:rPr lang="en-US" sz="2400" b="1" dirty="0"/>
              <a:t>Financial Management and Administrative services</a:t>
            </a:r>
          </a:p>
          <a:p>
            <a:pPr lvl="1"/>
            <a:r>
              <a:rPr lang="en-US" sz="2400" b="1" dirty="0"/>
              <a:t>Legal Fees</a:t>
            </a:r>
          </a:p>
          <a:p>
            <a:pPr lvl="1"/>
            <a:r>
              <a:rPr lang="en-US" sz="2400" b="1" dirty="0"/>
              <a:t>End of Life Expenses </a:t>
            </a:r>
          </a:p>
          <a:p>
            <a:r>
              <a:rPr lang="en-US" sz="2600" b="1" dirty="0"/>
              <a:t>Distributions for non-qualified expenses will be subject to tax consequences and may impact eligibility for federal means tested benefits.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3" y="112518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3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784" y="286603"/>
            <a:ext cx="8775895" cy="1450757"/>
          </a:xfrm>
        </p:spPr>
        <p:txBody>
          <a:bodyPr/>
          <a:lstStyle/>
          <a:p>
            <a:r>
              <a:rPr lang="en-US" b="1" dirty="0"/>
              <a:t>Tax Implications/Michigan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Federal Taxes: All Distributions for QDE are exempt from taxation.  Distributions used for non-QDE are taxable and subject to an additional penalty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State of Michigan: Michigan ABLE contributors can claim up to a $5,000 (single filer) or $10,000 (joint filers) deduction on their Michigan income tax returns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Michigan has highest allowable 529 limit ($500,000.00)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1" y="0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442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7013</TotalTime>
  <Words>602</Words>
  <Application>Microsoft Office PowerPoint</Application>
  <PresentationFormat>Widescreen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Retrospect</vt:lpstr>
      <vt:lpstr>Michigan Department of Treasury  529(A) ABLE Saving Accounts</vt:lpstr>
      <vt:lpstr>       What is the ABLE Act and its history  National ABLE Features  Michigan ABLE Features &amp;  Demo  Questions and Answers </vt:lpstr>
      <vt:lpstr>The Stephen E. Beck, Jr. Achieving a Better Life Experience (ABLE) Act</vt:lpstr>
      <vt:lpstr>ABLE Account Features</vt:lpstr>
      <vt:lpstr>ABLE 529 Means-Test Features</vt:lpstr>
      <vt:lpstr>Who is Eligible to Open an ABLE 529?</vt:lpstr>
      <vt:lpstr>What can ABLE Assets/Funds be used for?</vt:lpstr>
      <vt:lpstr>ABLE Fund usage </vt:lpstr>
      <vt:lpstr>Tax Implications/Michigan Features</vt:lpstr>
      <vt:lpstr>Mi ABLE or Special Needs Trust </vt:lpstr>
      <vt:lpstr> Tax Reform  ABLE Implications </vt:lpstr>
      <vt:lpstr>MiABLE Account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and Education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Department of Treasury 529(A) ABLE Saving Accounts</dc:title>
  <dc:creator>DeVarona, Raymond (Treasury)</dc:creator>
  <cp:lastModifiedBy>DeVarona, Raymond (Treasury)</cp:lastModifiedBy>
  <cp:revision>90</cp:revision>
  <cp:lastPrinted>2016-10-05T20:45:25Z</cp:lastPrinted>
  <dcterms:created xsi:type="dcterms:W3CDTF">2016-02-16T16:42:56Z</dcterms:created>
  <dcterms:modified xsi:type="dcterms:W3CDTF">2018-02-08T14:15:02Z</dcterms:modified>
</cp:coreProperties>
</file>